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4"/>
  </p:notesMasterIdLst>
  <p:sldIdLst>
    <p:sldId id="256" r:id="rId5"/>
    <p:sldId id="286" r:id="rId6"/>
    <p:sldId id="287" r:id="rId7"/>
    <p:sldId id="267" r:id="rId8"/>
    <p:sldId id="257" r:id="rId9"/>
    <p:sldId id="271" r:id="rId10"/>
    <p:sldId id="290" r:id="rId11"/>
    <p:sldId id="288" r:id="rId12"/>
    <p:sldId id="283" r:id="rId13"/>
    <p:sldId id="269" r:id="rId14"/>
    <p:sldId id="292" r:id="rId15"/>
    <p:sldId id="262" r:id="rId16"/>
    <p:sldId id="258" r:id="rId17"/>
    <p:sldId id="261" r:id="rId18"/>
    <p:sldId id="259" r:id="rId19"/>
    <p:sldId id="266" r:id="rId20"/>
    <p:sldId id="294" r:id="rId21"/>
    <p:sldId id="295" r:id="rId22"/>
    <p:sldId id="296" r:id="rId23"/>
    <p:sldId id="298" r:id="rId24"/>
    <p:sldId id="273" r:id="rId25"/>
    <p:sldId id="274" r:id="rId26"/>
    <p:sldId id="276" r:id="rId27"/>
    <p:sldId id="282" r:id="rId28"/>
    <p:sldId id="281" r:id="rId29"/>
    <p:sldId id="270" r:id="rId30"/>
    <p:sldId id="301" r:id="rId31"/>
    <p:sldId id="300" r:id="rId32"/>
    <p:sldId id="265" r:id="rId3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52B0C"/>
    <a:srgbClr val="EB5B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679"/>
  </p:normalViewPr>
  <p:slideViewPr>
    <p:cSldViewPr snapToGrid="0" snapToObjects="1">
      <p:cViewPr varScale="1">
        <p:scale>
          <a:sx n="104" d="100"/>
          <a:sy n="104" d="100"/>
        </p:scale>
        <p:origin x="7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14473-6DE7-2E44-B706-E5FA953245BA}" type="datetimeFigureOut">
              <a:rPr lang="nl-NL" smtClean="0"/>
              <a:t>19-05-2023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40D54-EAC6-FD45-A3FD-B19C0FD1FFE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46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828D7F-155E-544C-8E2B-D72C2292FE93}"/>
              </a:ext>
            </a:extLst>
          </p:cNvPr>
          <p:cNvSpPr/>
          <p:nvPr userDrawn="1"/>
        </p:nvSpPr>
        <p:spPr>
          <a:xfrm>
            <a:off x="0" y="166077"/>
            <a:ext cx="9144001" cy="43375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9272" y="2665121"/>
            <a:ext cx="5264727" cy="1838515"/>
          </a:xfrm>
          <a:solidFill>
            <a:schemeClr val="bg1">
              <a:alpha val="0"/>
            </a:schemeClr>
          </a:solidFill>
          <a:ln>
            <a:noFill/>
          </a:ln>
        </p:spPr>
        <p:txBody>
          <a:bodyPr wrap="square" lIns="180000" tIns="251999" rIns="360000" bIns="251999" anchor="b" anchorCtr="0">
            <a:spAutoFit/>
          </a:bodyPr>
          <a:lstStyle>
            <a:lvl1pPr algn="r">
              <a:lnSpc>
                <a:spcPct val="90000"/>
              </a:lnSpc>
              <a:defRPr sz="4800" b="0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25433" y="4655837"/>
            <a:ext cx="6993117" cy="8929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CEB531E-49C5-E74D-90E6-B9F141EECF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5134" y="5840718"/>
            <a:ext cx="5113416" cy="711157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BE" dirty="0"/>
              <a:t>Click to edit speaker/subject information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DD9F8CA-322C-874B-A339-F97D9FD0DACD}"/>
              </a:ext>
            </a:extLst>
          </p:cNvPr>
          <p:cNvSpPr/>
          <p:nvPr userDrawn="1"/>
        </p:nvSpPr>
        <p:spPr>
          <a:xfrm>
            <a:off x="4467068" y="0"/>
            <a:ext cx="4676931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EF77DE0-9362-A64B-9C6A-708E9268E0D7}"/>
              </a:ext>
            </a:extLst>
          </p:cNvPr>
          <p:cNvSpPr/>
          <p:nvPr userDrawn="1"/>
        </p:nvSpPr>
        <p:spPr>
          <a:xfrm>
            <a:off x="0" y="1"/>
            <a:ext cx="3605133" cy="11847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7" name="Graphic 126">
            <a:extLst>
              <a:ext uri="{FF2B5EF4-FFF2-40B4-BE49-F238E27FC236}">
                <a16:creationId xmlns:a16="http://schemas.microsoft.com/office/drawing/2014/main" id="{8302C427-4418-244B-B2AF-9144BCA87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766" y="198792"/>
            <a:ext cx="3089600" cy="763313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2AFDC80E-1DCB-EB49-BBB0-8781FB969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1031"/>
          <a:stretch/>
        </p:blipFill>
        <p:spPr>
          <a:xfrm>
            <a:off x="257766" y="5848669"/>
            <a:ext cx="2726462" cy="851493"/>
          </a:xfrm>
          <a:prstGeom prst="rect">
            <a:avLst/>
          </a:prstGeom>
        </p:spPr>
      </p:pic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A9CDB537-0A20-A243-90C5-427856E6B311}"/>
              </a:ext>
            </a:extLst>
          </p:cNvPr>
          <p:cNvCxnSpPr>
            <a:cxnSpLocks/>
          </p:cNvCxnSpPr>
          <p:nvPr userDrawn="1"/>
        </p:nvCxnSpPr>
        <p:spPr>
          <a:xfrm>
            <a:off x="0" y="1184745"/>
            <a:ext cx="360513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44C40DD-1EA9-A848-B076-AFA52D4C1E9F}"/>
              </a:ext>
            </a:extLst>
          </p:cNvPr>
          <p:cNvCxnSpPr>
            <a:cxnSpLocks/>
          </p:cNvCxnSpPr>
          <p:nvPr userDrawn="1"/>
        </p:nvCxnSpPr>
        <p:spPr>
          <a:xfrm flipV="1">
            <a:off x="3605133" y="1"/>
            <a:ext cx="0" cy="45036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21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3">
            <a:extLst>
              <a:ext uri="{FF2B5EF4-FFF2-40B4-BE49-F238E27FC236}">
                <a16:creationId xmlns:a16="http://schemas.microsoft.com/office/drawing/2014/main" id="{F1B92210-35C1-9A4B-9F28-963725CB05FF}"/>
              </a:ext>
            </a:extLst>
          </p:cNvPr>
          <p:cNvSpPr/>
          <p:nvPr userDrawn="1"/>
        </p:nvSpPr>
        <p:spPr>
          <a:xfrm>
            <a:off x="-685" y="166077"/>
            <a:ext cx="9144001" cy="4033783"/>
          </a:xfrm>
          <a:prstGeom prst="rect">
            <a:avLst/>
          </a:prstGeom>
          <a:blipFill dpi="0"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4279" y="4566394"/>
            <a:ext cx="6493239" cy="1889824"/>
          </a:xfrm>
        </p:spPr>
        <p:txBody>
          <a:bodyPr anchor="t" anchorCtr="0"/>
          <a:lstStyle>
            <a:lvl1pPr algn="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Section Divider Title</a:t>
            </a:r>
            <a:endParaRPr lang="en-B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169601-EDFC-E74A-B527-51AA9270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5582" y="1869232"/>
            <a:ext cx="2051936" cy="2697162"/>
          </a:xfrm>
        </p:spPr>
        <p:txBody>
          <a:bodyPr>
            <a:noAutofit/>
          </a:bodyPr>
          <a:lstStyle>
            <a:lvl1pPr marL="0" indent="0" algn="r">
              <a:buNone/>
              <a:defRPr sz="20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1</a:t>
            </a:r>
            <a:endParaRPr lang="en-B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2233EE-9CC5-DE41-ACFF-F119D43BECBB}"/>
              </a:ext>
            </a:extLst>
          </p:cNvPr>
          <p:cNvSpPr/>
          <p:nvPr userDrawn="1"/>
        </p:nvSpPr>
        <p:spPr>
          <a:xfrm>
            <a:off x="4467068" y="0"/>
            <a:ext cx="4676931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8A3FC4-3DA5-7D4F-8409-FAFE8E887232}"/>
              </a:ext>
            </a:extLst>
          </p:cNvPr>
          <p:cNvSpPr/>
          <p:nvPr userDrawn="1"/>
        </p:nvSpPr>
        <p:spPr>
          <a:xfrm>
            <a:off x="1" y="1"/>
            <a:ext cx="2260606" cy="1184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ED148F-7FCA-7C4C-B2E1-FE718EC13846}"/>
              </a:ext>
            </a:extLst>
          </p:cNvPr>
          <p:cNvCxnSpPr>
            <a:cxnSpLocks/>
          </p:cNvCxnSpPr>
          <p:nvPr userDrawn="1"/>
        </p:nvCxnSpPr>
        <p:spPr>
          <a:xfrm>
            <a:off x="0" y="1184745"/>
            <a:ext cx="226060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407EB3-07FA-6840-83A5-A0654B74E91E}"/>
              </a:ext>
            </a:extLst>
          </p:cNvPr>
          <p:cNvCxnSpPr>
            <a:cxnSpLocks/>
          </p:cNvCxnSpPr>
          <p:nvPr userDrawn="1"/>
        </p:nvCxnSpPr>
        <p:spPr>
          <a:xfrm flipV="1">
            <a:off x="2271750" y="3"/>
            <a:ext cx="0" cy="419631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678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7">
            <a:extLst>
              <a:ext uri="{FF2B5EF4-FFF2-40B4-BE49-F238E27FC236}">
                <a16:creationId xmlns:a16="http://schemas.microsoft.com/office/drawing/2014/main" id="{7349BDA4-B582-A643-BB29-4736D0708C32}"/>
              </a:ext>
            </a:extLst>
          </p:cNvPr>
          <p:cNvSpPr/>
          <p:nvPr userDrawn="1"/>
        </p:nvSpPr>
        <p:spPr>
          <a:xfrm>
            <a:off x="-685" y="166077"/>
            <a:ext cx="9144000" cy="4033783"/>
          </a:xfrm>
          <a:prstGeom prst="rect">
            <a:avLst/>
          </a:prstGeom>
          <a:blipFill dpi="0"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4279" y="4566394"/>
            <a:ext cx="6493239" cy="1889824"/>
          </a:xfrm>
        </p:spPr>
        <p:txBody>
          <a:bodyPr anchor="t" anchorCtr="0"/>
          <a:lstStyle>
            <a:lvl1pPr algn="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Section Divider Title</a:t>
            </a:r>
            <a:endParaRPr lang="en-B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169601-EDFC-E74A-B527-51AA9270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5582" y="1859996"/>
            <a:ext cx="2051936" cy="2697162"/>
          </a:xfrm>
        </p:spPr>
        <p:txBody>
          <a:bodyPr>
            <a:noAutofit/>
          </a:bodyPr>
          <a:lstStyle>
            <a:lvl1pPr marL="0" indent="0" algn="r">
              <a:buNone/>
              <a:defRPr sz="20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1</a:t>
            </a:r>
            <a:endParaRPr lang="en-B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1CC8C3-22D5-624F-89F0-BAD4F1D2C751}"/>
              </a:ext>
            </a:extLst>
          </p:cNvPr>
          <p:cNvSpPr/>
          <p:nvPr userDrawn="1"/>
        </p:nvSpPr>
        <p:spPr>
          <a:xfrm>
            <a:off x="4467068" y="0"/>
            <a:ext cx="4676931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4C89EE-9DA1-154A-8543-EECCF9E44B97}"/>
              </a:ext>
            </a:extLst>
          </p:cNvPr>
          <p:cNvSpPr/>
          <p:nvPr userDrawn="1"/>
        </p:nvSpPr>
        <p:spPr>
          <a:xfrm>
            <a:off x="1" y="1"/>
            <a:ext cx="2260606" cy="1184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51A5EC-3079-B743-8A44-1752D9B2C75A}"/>
              </a:ext>
            </a:extLst>
          </p:cNvPr>
          <p:cNvCxnSpPr>
            <a:cxnSpLocks/>
          </p:cNvCxnSpPr>
          <p:nvPr userDrawn="1"/>
        </p:nvCxnSpPr>
        <p:spPr>
          <a:xfrm>
            <a:off x="0" y="1184745"/>
            <a:ext cx="226060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7C23F7-695F-D94C-A803-618CB9DEAA90}"/>
              </a:ext>
            </a:extLst>
          </p:cNvPr>
          <p:cNvCxnSpPr>
            <a:cxnSpLocks/>
          </p:cNvCxnSpPr>
          <p:nvPr userDrawn="1"/>
        </p:nvCxnSpPr>
        <p:spPr>
          <a:xfrm flipV="1">
            <a:off x="2271750" y="3"/>
            <a:ext cx="0" cy="419631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816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23ABD-3D25-784B-A99E-F7F3908376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4AA6C-830E-7248-B779-B672DD964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6650" y="496389"/>
            <a:ext cx="8570014" cy="5683694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951560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</a:t>
            </a:r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23ABD-3D25-784B-A99E-F7F3908376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4AA6C-830E-7248-B779-B672DD964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6650" y="1828799"/>
            <a:ext cx="8570014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43163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993" y="365127"/>
            <a:ext cx="8570014" cy="683224"/>
          </a:xfrm>
        </p:spPr>
        <p:txBody>
          <a:bodyPr>
            <a:noAutofit/>
          </a:bodyPr>
          <a:lstStyle/>
          <a:p>
            <a:r>
              <a:rPr lang="en-GB" dirty="0"/>
              <a:t>Click to edit title</a:t>
            </a:r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23ABD-3D25-784B-A99E-F7F3908376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4AA6C-830E-7248-B779-B672DD964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6650" y="1828799"/>
            <a:ext cx="8570014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D1E634-8677-FA4F-8BC5-14E6D125FE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1048351"/>
            <a:ext cx="8569325" cy="370544"/>
          </a:xfrm>
        </p:spPr>
        <p:txBody>
          <a:bodyPr/>
          <a:lstStyle>
            <a:lvl1pPr marL="0" indent="0">
              <a:buNone/>
              <a:defRPr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Click to edit subtitle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375038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294876" y="469557"/>
            <a:ext cx="8562131" cy="49876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14" hasCustomPrompt="1"/>
          </p:nvPr>
        </p:nvSpPr>
        <p:spPr>
          <a:xfrm>
            <a:off x="1707471" y="5705283"/>
            <a:ext cx="7149536" cy="335665"/>
          </a:xfrm>
        </p:spPr>
        <p:txBody>
          <a:bodyPr>
            <a:normAutofit/>
          </a:bodyPr>
          <a:lstStyle>
            <a:lvl1pPr marL="0" indent="0" algn="r">
              <a:buNone/>
              <a:defRPr sz="2000" b="0" i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nl-NL" dirty="0" err="1"/>
              <a:t>Caption</a:t>
            </a:r>
            <a:endParaRPr lang="nl-NL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Caption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294877" y="470262"/>
            <a:ext cx="4277123" cy="4986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14" hasCustomPrompt="1"/>
          </p:nvPr>
        </p:nvSpPr>
        <p:spPr>
          <a:xfrm>
            <a:off x="294877" y="5705283"/>
            <a:ext cx="4277123" cy="329757"/>
          </a:xfrm>
        </p:spPr>
        <p:txBody>
          <a:bodyPr>
            <a:normAutofit/>
          </a:bodyPr>
          <a:lstStyle>
            <a:lvl1pPr marL="0" indent="0" algn="r">
              <a:buNone/>
              <a:defRPr sz="2000" b="0" i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nl-NL" dirty="0" err="1"/>
              <a:t>Caption</a:t>
            </a:r>
            <a:endParaRPr lang="nl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1924CD-68F0-9A4B-B93F-A0A8D4B69D8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029544" y="469900"/>
            <a:ext cx="3827463" cy="5565775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03888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4579884" y="1567542"/>
            <a:ext cx="4277123" cy="38896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14" hasCustomPrompt="1"/>
          </p:nvPr>
        </p:nvSpPr>
        <p:spPr>
          <a:xfrm>
            <a:off x="4579884" y="5705283"/>
            <a:ext cx="4277123" cy="329757"/>
          </a:xfrm>
        </p:spPr>
        <p:txBody>
          <a:bodyPr>
            <a:normAutofit/>
          </a:bodyPr>
          <a:lstStyle>
            <a:lvl1pPr marL="0" indent="0" algn="r">
              <a:buNone/>
              <a:defRPr sz="2000" b="0" i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nl-NL" dirty="0" err="1"/>
              <a:t>Caption</a:t>
            </a:r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FCAB1B-410B-A44D-9A3B-D365C89AE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993" y="365126"/>
            <a:ext cx="8562130" cy="810531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DBEC3D-47FE-BB4A-9AD8-B9FBDFB1C95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86993" y="1566863"/>
            <a:ext cx="3835400" cy="4468812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128320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divide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CF3D36-802B-DF40-9290-00E8F21D2549}"/>
              </a:ext>
            </a:extLst>
          </p:cNvPr>
          <p:cNvSpPr/>
          <p:nvPr userDrawn="1"/>
        </p:nvSpPr>
        <p:spPr>
          <a:xfrm>
            <a:off x="4572000" y="0"/>
            <a:ext cx="4572000" cy="63848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FCAB1B-410B-A44D-9A3B-D365C89AE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993" y="365126"/>
            <a:ext cx="4030938" cy="810531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dirty="0"/>
              <a:t>Click to edit title</a:t>
            </a:r>
            <a:endParaRPr lang="en-BE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BC536B6-BA14-2E42-B8E1-BE626E1138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18185" y="365127"/>
            <a:ext cx="4030938" cy="810530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BE" dirty="0"/>
              <a:t>Click to edit title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9275A9F-FCA7-9F41-951C-39D354024E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3919" y="1566863"/>
            <a:ext cx="4030938" cy="4468812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46AD21BF-0721-4744-B19C-BEDC53852DB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822740" y="1566863"/>
            <a:ext cx="4038477" cy="44688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8B584B-2589-924B-B675-0FC29607D80F}"/>
              </a:ext>
            </a:extLst>
          </p:cNvPr>
          <p:cNvSpPr/>
          <p:nvPr userDrawn="1"/>
        </p:nvSpPr>
        <p:spPr>
          <a:xfrm>
            <a:off x="0" y="0"/>
            <a:ext cx="5074170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46815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divide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CF3D36-802B-DF40-9290-00E8F21D2549}"/>
              </a:ext>
            </a:extLst>
          </p:cNvPr>
          <p:cNvSpPr/>
          <p:nvPr userDrawn="1"/>
        </p:nvSpPr>
        <p:spPr>
          <a:xfrm>
            <a:off x="-3942" y="0"/>
            <a:ext cx="4572000" cy="63848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FCAB1B-410B-A44D-9A3B-D365C89AE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993" y="365126"/>
            <a:ext cx="4030938" cy="810531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BE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BC536B6-BA14-2E42-B8E1-BE626E1138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18185" y="365127"/>
            <a:ext cx="4030938" cy="810530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BE" dirty="0"/>
              <a:t>Click to edit title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72F9CB12-4AA3-1E40-BC93-326F19F6568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818185" y="1566863"/>
            <a:ext cx="4030938" cy="4468812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62C39E90-A265-5C48-83E1-4809005EE85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286993" y="1566863"/>
            <a:ext cx="4038477" cy="44688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C49618-2095-2144-A2EF-A265FC5459DC}"/>
              </a:ext>
            </a:extLst>
          </p:cNvPr>
          <p:cNvSpPr/>
          <p:nvPr userDrawn="1"/>
        </p:nvSpPr>
        <p:spPr>
          <a:xfrm>
            <a:off x="0" y="0"/>
            <a:ext cx="5074170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36089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all building&#10;&#10;Description automatically generated">
            <a:extLst>
              <a:ext uri="{FF2B5EF4-FFF2-40B4-BE49-F238E27FC236}">
                <a16:creationId xmlns:a16="http://schemas.microsoft.com/office/drawing/2014/main" id="{C19D8235-1191-9448-BD54-2B25A49C6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6078"/>
            <a:ext cx="9144000" cy="43375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25433" y="4655837"/>
            <a:ext cx="6993117" cy="8929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CEB531E-49C5-E74D-90E6-B9F141EECF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5134" y="5840718"/>
            <a:ext cx="5113416" cy="711157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BE" dirty="0"/>
              <a:t>Click to edit speaker/subject information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DD9F8CA-322C-874B-A339-F97D9FD0DACD}"/>
              </a:ext>
            </a:extLst>
          </p:cNvPr>
          <p:cNvSpPr/>
          <p:nvPr userDrawn="1"/>
        </p:nvSpPr>
        <p:spPr>
          <a:xfrm>
            <a:off x="4467068" y="0"/>
            <a:ext cx="4676931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EF77DE0-9362-A64B-9C6A-708E9268E0D7}"/>
              </a:ext>
            </a:extLst>
          </p:cNvPr>
          <p:cNvSpPr/>
          <p:nvPr userDrawn="1"/>
        </p:nvSpPr>
        <p:spPr>
          <a:xfrm>
            <a:off x="0" y="1"/>
            <a:ext cx="3605133" cy="11847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7" name="Graphic 126">
            <a:extLst>
              <a:ext uri="{FF2B5EF4-FFF2-40B4-BE49-F238E27FC236}">
                <a16:creationId xmlns:a16="http://schemas.microsoft.com/office/drawing/2014/main" id="{8302C427-4418-244B-B2AF-9144BCA876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766" y="198792"/>
            <a:ext cx="3089600" cy="763313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2AFDC80E-1DCB-EB49-BBB0-8781FB969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1031"/>
          <a:stretch/>
        </p:blipFill>
        <p:spPr>
          <a:xfrm>
            <a:off x="257766" y="5848669"/>
            <a:ext cx="2726462" cy="85149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B397ED1-821E-AE45-AD2D-4DDB406E24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29024" y="2665121"/>
            <a:ext cx="5514975" cy="1838515"/>
          </a:xfr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lIns="180000" tIns="251999" rIns="360000" bIns="251999" anchor="b" anchorCtr="0">
            <a:spAutoFit/>
          </a:bodyPr>
          <a:lstStyle>
            <a:lvl1pPr algn="r">
              <a:lnSpc>
                <a:spcPct val="90000"/>
              </a:lnSpc>
              <a:defRPr sz="4800" b="0" i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0DCE67-5BE2-CB46-9533-6F245F1E0415}"/>
              </a:ext>
            </a:extLst>
          </p:cNvPr>
          <p:cNvCxnSpPr>
            <a:cxnSpLocks/>
          </p:cNvCxnSpPr>
          <p:nvPr userDrawn="1"/>
        </p:nvCxnSpPr>
        <p:spPr>
          <a:xfrm>
            <a:off x="0" y="1184745"/>
            <a:ext cx="360513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7FE82C-1034-1449-AC18-F304B9287C41}"/>
              </a:ext>
            </a:extLst>
          </p:cNvPr>
          <p:cNvCxnSpPr>
            <a:cxnSpLocks/>
          </p:cNvCxnSpPr>
          <p:nvPr userDrawn="1"/>
        </p:nvCxnSpPr>
        <p:spPr>
          <a:xfrm flipV="1">
            <a:off x="3605133" y="1"/>
            <a:ext cx="0" cy="45036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533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</a:t>
            </a:r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23ABD-3D25-784B-A99E-F7F3908376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4AA6C-830E-7248-B779-B672DD964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DCBAF4-1E48-CF4A-A771-DB135D982BE4}"/>
              </a:ext>
            </a:extLst>
          </p:cNvPr>
          <p:cNvSpPr/>
          <p:nvPr userDrawn="1"/>
        </p:nvSpPr>
        <p:spPr>
          <a:xfrm>
            <a:off x="-3942" y="2629232"/>
            <a:ext cx="9147942" cy="3755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6329" y="4085967"/>
            <a:ext cx="2141339" cy="1993557"/>
          </a:xfrm>
        </p:spPr>
        <p:txBody>
          <a:bodyPr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DB3479-3A8A-E24C-8AA4-A111BE54C6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6330" y="1566790"/>
            <a:ext cx="2141339" cy="214133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BE" dirty="0"/>
              <a:t>Picture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B1C3B1E-6D5D-D044-8432-EE02EB4B5F6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501331" y="4085967"/>
            <a:ext cx="2141339" cy="1993557"/>
          </a:xfrm>
        </p:spPr>
        <p:txBody>
          <a:bodyPr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164D7B0-4450-3C43-8AED-3FAFF36C62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01331" y="1566790"/>
            <a:ext cx="2141339" cy="214133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BE" dirty="0"/>
              <a:t>Picture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D3F719B-D685-BE4F-AC7D-95412CBA893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46332" y="4085967"/>
            <a:ext cx="2141339" cy="1993557"/>
          </a:xfrm>
        </p:spPr>
        <p:txBody>
          <a:bodyPr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D753F9B-FAC9-1B40-AB1F-DDB89A0ED54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46332" y="1566790"/>
            <a:ext cx="2141339" cy="214133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BE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84699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DCBAF4-1E48-CF4A-A771-DB135D982BE4}"/>
              </a:ext>
            </a:extLst>
          </p:cNvPr>
          <p:cNvSpPr/>
          <p:nvPr userDrawn="1"/>
        </p:nvSpPr>
        <p:spPr>
          <a:xfrm>
            <a:off x="-3942" y="1"/>
            <a:ext cx="9147942" cy="20897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330" y="3626801"/>
            <a:ext cx="8031342" cy="1060089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23ABD-3D25-784B-A99E-F7F3908376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4AA6C-830E-7248-B779-B672DD964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3788" y="4686890"/>
            <a:ext cx="8033883" cy="1392634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DB3479-3A8A-E24C-8AA4-A111BE54C6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6330" y="987613"/>
            <a:ext cx="2141339" cy="21413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BE" dirty="0"/>
              <a:t>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164D7B0-4450-3C43-8AED-3FAFF36C62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02817" y="987612"/>
            <a:ext cx="2141339" cy="21413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BE" dirty="0"/>
              <a:t>Picture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D753F9B-FAC9-1B40-AB1F-DDB89A0ED54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46332" y="987613"/>
            <a:ext cx="2141339" cy="21413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BE" dirty="0"/>
              <a:t>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2DDFE-4FC0-C14C-A3CB-37E585E80935}"/>
              </a:ext>
            </a:extLst>
          </p:cNvPr>
          <p:cNvSpPr/>
          <p:nvPr userDrawn="1"/>
        </p:nvSpPr>
        <p:spPr>
          <a:xfrm>
            <a:off x="0" y="0"/>
            <a:ext cx="5074170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52624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94360E-0268-7342-B054-73C147B087C1}"/>
              </a:ext>
            </a:extLst>
          </p:cNvPr>
          <p:cNvSpPr/>
          <p:nvPr userDrawn="1"/>
        </p:nvSpPr>
        <p:spPr>
          <a:xfrm>
            <a:off x="0" y="166077"/>
            <a:ext cx="9144000" cy="53827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38400" y="4382395"/>
            <a:ext cx="6280149" cy="748800"/>
          </a:xfrm>
          <a:noFill/>
          <a:ln>
            <a:noFill/>
          </a:ln>
        </p:spPr>
        <p:txBody>
          <a:bodyPr wrap="square" lIns="0" tIns="0" rIns="0" bIns="0" anchor="b" anchorCtr="0">
            <a:noAutofit/>
          </a:bodyPr>
          <a:lstStyle>
            <a:lvl1pPr algn="r">
              <a:lnSpc>
                <a:spcPct val="100000"/>
              </a:lnSpc>
              <a:defRPr sz="6000" b="0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!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CEB531E-49C5-E74D-90E6-B9F141EECF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0421" y="6046369"/>
            <a:ext cx="4748127" cy="538915"/>
          </a:xfrm>
        </p:spPr>
        <p:txBody>
          <a:bodyPr anchor="b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BE" dirty="0"/>
              <a:t>Click to edit speaker/contact information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DAC09901-3C58-914D-9C90-17D7162CF01A}"/>
              </a:ext>
            </a:extLst>
          </p:cNvPr>
          <p:cNvSpPr/>
          <p:nvPr userDrawn="1"/>
        </p:nvSpPr>
        <p:spPr>
          <a:xfrm>
            <a:off x="1" y="1"/>
            <a:ext cx="2305878" cy="11847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4" name="Graphic 123">
            <a:extLst>
              <a:ext uri="{FF2B5EF4-FFF2-40B4-BE49-F238E27FC236}">
                <a16:creationId xmlns:a16="http://schemas.microsoft.com/office/drawing/2014/main" id="{A484120A-9180-5040-8928-3AF8EBF9A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1688"/>
          <a:stretch/>
        </p:blipFill>
        <p:spPr>
          <a:xfrm>
            <a:off x="257766" y="198792"/>
            <a:ext cx="1801622" cy="763313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D5895E2A-3CF3-1A45-8A72-E7F2796C9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1031"/>
          <a:stretch/>
        </p:blipFill>
        <p:spPr>
          <a:xfrm>
            <a:off x="257766" y="5848669"/>
            <a:ext cx="2726462" cy="851493"/>
          </a:xfrm>
          <a:prstGeom prst="rect">
            <a:avLst/>
          </a:prstGeom>
        </p:spPr>
      </p:pic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9186400-79A6-7E40-AD92-7EA2841FAFDD}"/>
              </a:ext>
            </a:extLst>
          </p:cNvPr>
          <p:cNvCxnSpPr>
            <a:cxnSpLocks/>
          </p:cNvCxnSpPr>
          <p:nvPr userDrawn="1"/>
        </p:nvCxnSpPr>
        <p:spPr>
          <a:xfrm>
            <a:off x="0" y="1184745"/>
            <a:ext cx="230587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5AF29D25-6D5B-574E-99E2-7A0558F50EE9}"/>
              </a:ext>
            </a:extLst>
          </p:cNvPr>
          <p:cNvCxnSpPr>
            <a:cxnSpLocks/>
          </p:cNvCxnSpPr>
          <p:nvPr userDrawn="1"/>
        </p:nvCxnSpPr>
        <p:spPr>
          <a:xfrm flipV="1">
            <a:off x="2305879" y="1"/>
            <a:ext cx="0" cy="554881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8E95257-78EB-3D42-963A-7ED197078C8D}"/>
              </a:ext>
            </a:extLst>
          </p:cNvPr>
          <p:cNvSpPr/>
          <p:nvPr userDrawn="1"/>
        </p:nvSpPr>
        <p:spPr>
          <a:xfrm>
            <a:off x="4467068" y="0"/>
            <a:ext cx="4676931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15563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tall building in a city&#10;&#10;Description automatically generated">
            <a:extLst>
              <a:ext uri="{FF2B5EF4-FFF2-40B4-BE49-F238E27FC236}">
                <a16:creationId xmlns:a16="http://schemas.microsoft.com/office/drawing/2014/main" id="{D21DD7DF-E719-6F4F-9CC5-65C618DA5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6077"/>
            <a:ext cx="9144000" cy="5382743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DAC09901-3C58-914D-9C90-17D7162CF01A}"/>
              </a:ext>
            </a:extLst>
          </p:cNvPr>
          <p:cNvSpPr/>
          <p:nvPr userDrawn="1"/>
        </p:nvSpPr>
        <p:spPr>
          <a:xfrm>
            <a:off x="1" y="1"/>
            <a:ext cx="2305878" cy="11847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4" name="Graphic 123">
            <a:extLst>
              <a:ext uri="{FF2B5EF4-FFF2-40B4-BE49-F238E27FC236}">
                <a16:creationId xmlns:a16="http://schemas.microsoft.com/office/drawing/2014/main" id="{A484120A-9180-5040-8928-3AF8EBF9A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1688"/>
          <a:stretch/>
        </p:blipFill>
        <p:spPr>
          <a:xfrm>
            <a:off x="257766" y="198792"/>
            <a:ext cx="1801622" cy="763313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D5895E2A-3CF3-1A45-8A72-E7F2796C9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1031"/>
          <a:stretch/>
        </p:blipFill>
        <p:spPr>
          <a:xfrm>
            <a:off x="257766" y="5848669"/>
            <a:ext cx="2726462" cy="851493"/>
          </a:xfrm>
          <a:prstGeom prst="rect">
            <a:avLst/>
          </a:prstGeom>
        </p:spPr>
      </p:pic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9186400-79A6-7E40-AD92-7EA2841FAFDD}"/>
              </a:ext>
            </a:extLst>
          </p:cNvPr>
          <p:cNvCxnSpPr>
            <a:cxnSpLocks/>
          </p:cNvCxnSpPr>
          <p:nvPr userDrawn="1"/>
        </p:nvCxnSpPr>
        <p:spPr>
          <a:xfrm>
            <a:off x="0" y="1184745"/>
            <a:ext cx="230587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5AF29D25-6D5B-574E-99E2-7A0558F50EE9}"/>
              </a:ext>
            </a:extLst>
          </p:cNvPr>
          <p:cNvCxnSpPr>
            <a:cxnSpLocks/>
          </p:cNvCxnSpPr>
          <p:nvPr userDrawn="1"/>
        </p:nvCxnSpPr>
        <p:spPr>
          <a:xfrm flipV="1">
            <a:off x="2305879" y="1"/>
            <a:ext cx="0" cy="554881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8E95257-78EB-3D42-963A-7ED197078C8D}"/>
              </a:ext>
            </a:extLst>
          </p:cNvPr>
          <p:cNvSpPr/>
          <p:nvPr userDrawn="1"/>
        </p:nvSpPr>
        <p:spPr>
          <a:xfrm>
            <a:off x="4467068" y="0"/>
            <a:ext cx="4676931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4DA094-6825-5943-868C-39AA73E25B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8619" y="4382398"/>
            <a:ext cx="6199930" cy="748800"/>
          </a:xfrm>
          <a:noFill/>
          <a:ln>
            <a:noFill/>
          </a:ln>
          <a:effectLst>
            <a:outerShdw blurRad="635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lIns="0" tIns="0" rIns="0" bIns="0" anchor="b" anchorCtr="0">
            <a:noAutofit/>
          </a:bodyPr>
          <a:lstStyle>
            <a:lvl1pPr algn="r">
              <a:defRPr sz="6000" b="0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!</a:t>
            </a:r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4F3D394-4308-0D48-AD4B-035646EBBA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0421" y="6046369"/>
            <a:ext cx="4748127" cy="538915"/>
          </a:xfrm>
        </p:spPr>
        <p:txBody>
          <a:bodyPr anchor="b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BE" dirty="0"/>
              <a:t>Click to edit speaker/contact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4247684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FACA249E-DB56-9D4B-A8C8-0BF61E46E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6075"/>
            <a:ext cx="9144000" cy="5382743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DAC09901-3C58-914D-9C90-17D7162CF01A}"/>
              </a:ext>
            </a:extLst>
          </p:cNvPr>
          <p:cNvSpPr/>
          <p:nvPr userDrawn="1"/>
        </p:nvSpPr>
        <p:spPr>
          <a:xfrm>
            <a:off x="1" y="1"/>
            <a:ext cx="2305878" cy="11847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4" name="Graphic 123">
            <a:extLst>
              <a:ext uri="{FF2B5EF4-FFF2-40B4-BE49-F238E27FC236}">
                <a16:creationId xmlns:a16="http://schemas.microsoft.com/office/drawing/2014/main" id="{A484120A-9180-5040-8928-3AF8EBF9A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1688"/>
          <a:stretch/>
        </p:blipFill>
        <p:spPr>
          <a:xfrm>
            <a:off x="257766" y="198792"/>
            <a:ext cx="1801622" cy="763313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D5895E2A-3CF3-1A45-8A72-E7F2796C9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1031"/>
          <a:stretch/>
        </p:blipFill>
        <p:spPr>
          <a:xfrm>
            <a:off x="257766" y="5848669"/>
            <a:ext cx="2726462" cy="851493"/>
          </a:xfrm>
          <a:prstGeom prst="rect">
            <a:avLst/>
          </a:prstGeom>
        </p:spPr>
      </p:pic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9186400-79A6-7E40-AD92-7EA2841FAFDD}"/>
              </a:ext>
            </a:extLst>
          </p:cNvPr>
          <p:cNvCxnSpPr>
            <a:cxnSpLocks/>
          </p:cNvCxnSpPr>
          <p:nvPr userDrawn="1"/>
        </p:nvCxnSpPr>
        <p:spPr>
          <a:xfrm>
            <a:off x="0" y="1184745"/>
            <a:ext cx="230587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5AF29D25-6D5B-574E-99E2-7A0558F50EE9}"/>
              </a:ext>
            </a:extLst>
          </p:cNvPr>
          <p:cNvCxnSpPr>
            <a:cxnSpLocks/>
          </p:cNvCxnSpPr>
          <p:nvPr userDrawn="1"/>
        </p:nvCxnSpPr>
        <p:spPr>
          <a:xfrm flipV="1">
            <a:off x="2305879" y="1"/>
            <a:ext cx="0" cy="554881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8E95257-78EB-3D42-963A-7ED197078C8D}"/>
              </a:ext>
            </a:extLst>
          </p:cNvPr>
          <p:cNvSpPr/>
          <p:nvPr userDrawn="1"/>
        </p:nvSpPr>
        <p:spPr>
          <a:xfrm>
            <a:off x="4467068" y="0"/>
            <a:ext cx="4676931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4DA094-6825-5943-868C-39AA73E25B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549" y="4382398"/>
            <a:ext cx="6224000" cy="748800"/>
          </a:xfrm>
          <a:noFill/>
          <a:ln>
            <a:noFill/>
          </a:ln>
          <a:effectLst>
            <a:outerShdw blurRad="635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lIns="0" tIns="0" rIns="0" bIns="0" anchor="b" anchorCtr="0">
            <a:noAutofit/>
          </a:bodyPr>
          <a:lstStyle>
            <a:lvl1pPr algn="r">
              <a:defRPr sz="6000" b="0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!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59CDF17-5851-2B42-883C-1FE5293572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0421" y="6046369"/>
            <a:ext cx="4748127" cy="538915"/>
          </a:xfrm>
        </p:spPr>
        <p:txBody>
          <a:bodyPr anchor="b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BE" dirty="0"/>
              <a:t>Click to edit speaker/contact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438593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</a:t>
            </a:r>
            <a:endParaRPr lang="aa-E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23ABD-3D25-784B-A99E-F7F3908376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4AA6C-830E-7248-B779-B672DD964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6650" y="1828801"/>
            <a:ext cx="4025219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9237B5A-F0DC-9149-96E5-0577668DF4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31789" y="1828801"/>
            <a:ext cx="4025219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662646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</a:t>
            </a:r>
            <a:endParaRPr lang="aa-E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23ABD-3D25-784B-A99E-F7F3908376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4AA6C-830E-7248-B779-B672DD964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6650" y="1828801"/>
            <a:ext cx="4025219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9237B5A-F0DC-9149-96E5-0577668DF4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31789" y="1828801"/>
            <a:ext cx="4025219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039903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</a:t>
            </a:r>
            <a:endParaRPr lang="aa-E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23ABD-3D25-784B-A99E-F7F3908376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4AA6C-830E-7248-B779-B672DD964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6650" y="1828801"/>
            <a:ext cx="4025219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9237B5A-F0DC-9149-96E5-0577668DF4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31789" y="1828801"/>
            <a:ext cx="4025219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277808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</a:t>
            </a:r>
            <a:endParaRPr lang="aa-E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23ABD-3D25-784B-A99E-F7F3908376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4AA6C-830E-7248-B779-B672DD964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6650" y="1828801"/>
            <a:ext cx="4025219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9237B5A-F0DC-9149-96E5-0577668DF4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31789" y="1828801"/>
            <a:ext cx="4025219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863664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</a:t>
            </a:r>
            <a:endParaRPr lang="aa-E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23ABD-3D25-784B-A99E-F7F3908376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4AA6C-830E-7248-B779-B672DD964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6650" y="1828801"/>
            <a:ext cx="4025219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9237B5A-F0DC-9149-96E5-0577668DF4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31789" y="1828801"/>
            <a:ext cx="4025219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80111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outdoor, computer, laptop&#10;&#10;Description automatically generated">
            <a:extLst>
              <a:ext uri="{FF2B5EF4-FFF2-40B4-BE49-F238E27FC236}">
                <a16:creationId xmlns:a16="http://schemas.microsoft.com/office/drawing/2014/main" id="{C412419C-4E87-BA44-A6E0-DF0BA915A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6076"/>
            <a:ext cx="9144000" cy="43375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25433" y="4655837"/>
            <a:ext cx="6993117" cy="8929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CEB531E-49C5-E74D-90E6-B9F141EECF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5134" y="5840718"/>
            <a:ext cx="5113416" cy="711157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BE" dirty="0"/>
              <a:t>Click to edit speaker/subject information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DD9F8CA-322C-874B-A339-F97D9FD0DACD}"/>
              </a:ext>
            </a:extLst>
          </p:cNvPr>
          <p:cNvSpPr/>
          <p:nvPr userDrawn="1"/>
        </p:nvSpPr>
        <p:spPr>
          <a:xfrm>
            <a:off x="4467068" y="0"/>
            <a:ext cx="4676931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EF77DE0-9362-A64B-9C6A-708E9268E0D7}"/>
              </a:ext>
            </a:extLst>
          </p:cNvPr>
          <p:cNvSpPr/>
          <p:nvPr userDrawn="1"/>
        </p:nvSpPr>
        <p:spPr>
          <a:xfrm>
            <a:off x="0" y="1"/>
            <a:ext cx="3605133" cy="11847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7" name="Graphic 126">
            <a:extLst>
              <a:ext uri="{FF2B5EF4-FFF2-40B4-BE49-F238E27FC236}">
                <a16:creationId xmlns:a16="http://schemas.microsoft.com/office/drawing/2014/main" id="{8302C427-4418-244B-B2AF-9144BCA876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766" y="198792"/>
            <a:ext cx="3089600" cy="763313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2AFDC80E-1DCB-EB49-BBB0-8781FB969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1031"/>
          <a:stretch/>
        </p:blipFill>
        <p:spPr>
          <a:xfrm>
            <a:off x="257766" y="5848669"/>
            <a:ext cx="2726462" cy="85149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B397ED1-821E-AE45-AD2D-4DDB406E24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29027" y="2665121"/>
            <a:ext cx="5514973" cy="1838515"/>
          </a:xfr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lIns="180000" tIns="251999" rIns="360000" bIns="251999" anchor="b" anchorCtr="0">
            <a:spAutoFit/>
          </a:bodyPr>
          <a:lstStyle>
            <a:lvl1pPr algn="r">
              <a:lnSpc>
                <a:spcPct val="90000"/>
              </a:lnSpc>
              <a:defRPr sz="4800" b="0" i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B75EF8-F5F8-8846-B592-899BF486196C}"/>
              </a:ext>
            </a:extLst>
          </p:cNvPr>
          <p:cNvCxnSpPr>
            <a:cxnSpLocks/>
          </p:cNvCxnSpPr>
          <p:nvPr userDrawn="1"/>
        </p:nvCxnSpPr>
        <p:spPr>
          <a:xfrm>
            <a:off x="0" y="1184745"/>
            <a:ext cx="360513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C7FDC6-3346-2E40-9714-CE1BE880CB2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05133" y="1"/>
            <a:ext cx="0" cy="45036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459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</a:t>
            </a:r>
            <a:endParaRPr lang="aa-E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23ABD-3D25-784B-A99E-F7F3908376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4AA6C-830E-7248-B779-B672DD964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6650" y="1828801"/>
            <a:ext cx="4025219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9237B5A-F0DC-9149-96E5-0577668DF4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31789" y="1828801"/>
            <a:ext cx="4025219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283217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</a:t>
            </a:r>
            <a:endParaRPr lang="aa-E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23ABD-3D25-784B-A99E-F7F3908376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4AA6C-830E-7248-B779-B672DD964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6650" y="1828801"/>
            <a:ext cx="4025219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9237B5A-F0DC-9149-96E5-0577668DF4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31789" y="1828801"/>
            <a:ext cx="4025219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404779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</a:t>
            </a:r>
            <a:endParaRPr lang="aa-E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23ABD-3D25-784B-A99E-F7F3908376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4AA6C-830E-7248-B779-B672DD964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6650" y="1828801"/>
            <a:ext cx="4025219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9237B5A-F0DC-9149-96E5-0577668DF4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31789" y="1828801"/>
            <a:ext cx="4025219" cy="4351283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96512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arge brick building with green grass&#10;&#10;Description automatically generated">
            <a:extLst>
              <a:ext uri="{FF2B5EF4-FFF2-40B4-BE49-F238E27FC236}">
                <a16:creationId xmlns:a16="http://schemas.microsoft.com/office/drawing/2014/main" id="{3E6E189F-8B58-F348-B83B-4A9ABE978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6077"/>
            <a:ext cx="9144000" cy="43375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25433" y="4655837"/>
            <a:ext cx="6993117" cy="8929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CEB531E-49C5-E74D-90E6-B9F141EECF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5134" y="5840718"/>
            <a:ext cx="5113416" cy="711157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BE" dirty="0"/>
              <a:t>Click to edit speaker/subject information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DD9F8CA-322C-874B-A339-F97D9FD0DACD}"/>
              </a:ext>
            </a:extLst>
          </p:cNvPr>
          <p:cNvSpPr/>
          <p:nvPr userDrawn="1"/>
        </p:nvSpPr>
        <p:spPr>
          <a:xfrm>
            <a:off x="4467068" y="0"/>
            <a:ext cx="4676931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EF77DE0-9362-A64B-9C6A-708E9268E0D7}"/>
              </a:ext>
            </a:extLst>
          </p:cNvPr>
          <p:cNvSpPr/>
          <p:nvPr userDrawn="1"/>
        </p:nvSpPr>
        <p:spPr>
          <a:xfrm>
            <a:off x="0" y="1"/>
            <a:ext cx="3605133" cy="11847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7" name="Graphic 126">
            <a:extLst>
              <a:ext uri="{FF2B5EF4-FFF2-40B4-BE49-F238E27FC236}">
                <a16:creationId xmlns:a16="http://schemas.microsoft.com/office/drawing/2014/main" id="{8302C427-4418-244B-B2AF-9144BCA876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766" y="198792"/>
            <a:ext cx="3089600" cy="763313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2AFDC80E-1DCB-EB49-BBB0-8781FB969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1031"/>
          <a:stretch/>
        </p:blipFill>
        <p:spPr>
          <a:xfrm>
            <a:off x="257766" y="5848669"/>
            <a:ext cx="2726462" cy="85149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B397ED1-821E-AE45-AD2D-4DDB406E24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29030" y="2665121"/>
            <a:ext cx="5514970" cy="1838515"/>
          </a:xfr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lIns="180000" tIns="251999" rIns="360000" bIns="251999" anchor="b" anchorCtr="0">
            <a:spAutoFit/>
          </a:bodyPr>
          <a:lstStyle>
            <a:lvl1pPr algn="r">
              <a:lnSpc>
                <a:spcPct val="90000"/>
              </a:lnSpc>
              <a:defRPr sz="4800" b="0" i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2824EF-2ABC-9B4D-A380-46DA2C5A7468}"/>
              </a:ext>
            </a:extLst>
          </p:cNvPr>
          <p:cNvCxnSpPr>
            <a:cxnSpLocks/>
          </p:cNvCxnSpPr>
          <p:nvPr userDrawn="1"/>
        </p:nvCxnSpPr>
        <p:spPr>
          <a:xfrm>
            <a:off x="0" y="1184745"/>
            <a:ext cx="360513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CD0CAF-4914-6F4D-A8D3-07716FFE1E4F}"/>
              </a:ext>
            </a:extLst>
          </p:cNvPr>
          <p:cNvCxnSpPr>
            <a:cxnSpLocks/>
          </p:cNvCxnSpPr>
          <p:nvPr userDrawn="1"/>
        </p:nvCxnSpPr>
        <p:spPr>
          <a:xfrm flipV="1">
            <a:off x="3605133" y="1"/>
            <a:ext cx="0" cy="450363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82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9A7A55-A3FF-F344-AC5E-AB462863EB4A}"/>
              </a:ext>
            </a:extLst>
          </p:cNvPr>
          <p:cNvSpPr/>
          <p:nvPr userDrawn="1"/>
        </p:nvSpPr>
        <p:spPr>
          <a:xfrm>
            <a:off x="0" y="0"/>
            <a:ext cx="7042484" cy="1463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993" y="365127"/>
            <a:ext cx="6498818" cy="74414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23ABD-3D25-784B-A99E-F7F3908376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4AA6C-830E-7248-B779-B672DD964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6650" y="1828799"/>
            <a:ext cx="8570014" cy="4351283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3pPr marL="1143000" indent="-228600">
              <a:buSzPct val="100000"/>
              <a:buFont typeface="System Font Regular"/>
              <a:buChar char="-"/>
              <a:defRPr/>
            </a:lvl3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05A557-FA0B-D84E-A80A-7EC461B340A5}"/>
              </a:ext>
            </a:extLst>
          </p:cNvPr>
          <p:cNvSpPr/>
          <p:nvPr userDrawn="1"/>
        </p:nvSpPr>
        <p:spPr>
          <a:xfrm>
            <a:off x="4467068" y="0"/>
            <a:ext cx="4676931" cy="1660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04118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slide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3">
            <a:extLst>
              <a:ext uri="{FF2B5EF4-FFF2-40B4-BE49-F238E27FC236}">
                <a16:creationId xmlns:a16="http://schemas.microsoft.com/office/drawing/2014/main" id="{732F4BE9-D63F-3E41-B3E4-3849532A24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3" y="165298"/>
            <a:ext cx="9144000" cy="17941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D59AE3-CBFF-4045-AE9E-1CC6037A0843}"/>
              </a:ext>
            </a:extLst>
          </p:cNvPr>
          <p:cNvSpPr/>
          <p:nvPr userDrawn="1"/>
        </p:nvSpPr>
        <p:spPr>
          <a:xfrm>
            <a:off x="-684" y="166077"/>
            <a:ext cx="9144684" cy="179413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6650" y="2383786"/>
            <a:ext cx="8570014" cy="3796296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7257" y="365126"/>
            <a:ext cx="6309749" cy="1097915"/>
          </a:xfrm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667918-0CCD-FC43-BA0A-6EA9CEDA19F1}"/>
              </a:ext>
            </a:extLst>
          </p:cNvPr>
          <p:cNvSpPr/>
          <p:nvPr userDrawn="1"/>
        </p:nvSpPr>
        <p:spPr>
          <a:xfrm>
            <a:off x="4467068" y="0"/>
            <a:ext cx="4676931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D66EDC-D181-284D-A22E-EC9D96AFC5B9}"/>
              </a:ext>
            </a:extLst>
          </p:cNvPr>
          <p:cNvSpPr/>
          <p:nvPr userDrawn="1"/>
        </p:nvSpPr>
        <p:spPr>
          <a:xfrm>
            <a:off x="1" y="1"/>
            <a:ext cx="2260606" cy="1184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EDF01C73-C27E-FD44-978E-01DC43589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4942" y="6577373"/>
            <a:ext cx="6472360" cy="114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6"/>
                </a:solidFill>
              </a:defRPr>
            </a:lvl1pPr>
          </a:lstStyle>
          <a:p>
            <a:r>
              <a:rPr lang="nl-NL" dirty="0" err="1"/>
              <a:t>footer</a:t>
            </a:r>
            <a:endParaRPr lang="nl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0060C8B-99F5-814E-9448-4B0B44A96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3692" y="6577373"/>
            <a:ext cx="683315" cy="114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1143E4-E382-8640-9811-B34990C2441B}"/>
              </a:ext>
            </a:extLst>
          </p:cNvPr>
          <p:cNvSpPr/>
          <p:nvPr userDrawn="1"/>
        </p:nvSpPr>
        <p:spPr>
          <a:xfrm>
            <a:off x="1054942" y="6386355"/>
            <a:ext cx="8089058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5393BBE-029E-994A-B30F-86F4C7ADC6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225" y="6450097"/>
            <a:ext cx="683315" cy="29165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941FB3-B5B0-8A46-85EF-4F2A570738D7}"/>
              </a:ext>
            </a:extLst>
          </p:cNvPr>
          <p:cNvCxnSpPr>
            <a:cxnSpLocks/>
          </p:cNvCxnSpPr>
          <p:nvPr userDrawn="1"/>
        </p:nvCxnSpPr>
        <p:spPr>
          <a:xfrm>
            <a:off x="0" y="1184745"/>
            <a:ext cx="226060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D634AC-C523-9648-A3D1-3091E7D8E605}"/>
              </a:ext>
            </a:extLst>
          </p:cNvPr>
          <p:cNvCxnSpPr>
            <a:cxnSpLocks/>
          </p:cNvCxnSpPr>
          <p:nvPr userDrawn="1"/>
        </p:nvCxnSpPr>
        <p:spPr>
          <a:xfrm flipV="1">
            <a:off x="2271750" y="2"/>
            <a:ext cx="0" cy="195942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80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slide 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rick building&#10;&#10;Description automatically generated">
            <a:extLst>
              <a:ext uri="{FF2B5EF4-FFF2-40B4-BE49-F238E27FC236}">
                <a16:creationId xmlns:a16="http://schemas.microsoft.com/office/drawing/2014/main" id="{8D31F8C9-E68A-0148-AE29-36F5E242A5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6077"/>
            <a:ext cx="9144000" cy="17941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0AA849-2B68-0945-A7DF-07E51E302CC1}"/>
              </a:ext>
            </a:extLst>
          </p:cNvPr>
          <p:cNvSpPr/>
          <p:nvPr userDrawn="1"/>
        </p:nvSpPr>
        <p:spPr>
          <a:xfrm>
            <a:off x="-684" y="166077"/>
            <a:ext cx="9144684" cy="179413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6650" y="2383786"/>
            <a:ext cx="8570014" cy="3796296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7257" y="365126"/>
            <a:ext cx="6309749" cy="1097915"/>
          </a:xfrm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460B40-52CA-8E47-8441-4DA590769FEE}"/>
              </a:ext>
            </a:extLst>
          </p:cNvPr>
          <p:cNvSpPr/>
          <p:nvPr userDrawn="1"/>
        </p:nvSpPr>
        <p:spPr>
          <a:xfrm>
            <a:off x="4467068" y="0"/>
            <a:ext cx="4676931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44CFFD-AA19-2949-85BE-13401B1C8856}"/>
              </a:ext>
            </a:extLst>
          </p:cNvPr>
          <p:cNvSpPr/>
          <p:nvPr userDrawn="1"/>
        </p:nvSpPr>
        <p:spPr>
          <a:xfrm>
            <a:off x="1" y="1"/>
            <a:ext cx="2260606" cy="1184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E6F3CDD1-8136-C748-A2AD-6D386C46D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4942" y="6577373"/>
            <a:ext cx="6472360" cy="114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6"/>
                </a:solidFill>
              </a:defRPr>
            </a:lvl1pPr>
          </a:lstStyle>
          <a:p>
            <a:r>
              <a:rPr lang="nl-NL" dirty="0" err="1"/>
              <a:t>footer</a:t>
            </a:r>
            <a:endParaRPr lang="nl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DDD3FEF-F9A7-4941-BA55-C5D167BCB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3692" y="6577373"/>
            <a:ext cx="683315" cy="114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DBB554-B6B2-694A-82F1-2B7E3EB5B4D9}"/>
              </a:ext>
            </a:extLst>
          </p:cNvPr>
          <p:cNvSpPr/>
          <p:nvPr userDrawn="1"/>
        </p:nvSpPr>
        <p:spPr>
          <a:xfrm>
            <a:off x="1054942" y="6386355"/>
            <a:ext cx="8089058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0813AB6-40DC-9E43-A0BD-E8E5A188DC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225" y="6450097"/>
            <a:ext cx="683315" cy="29165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217C7B-6C69-9E41-B64E-E77D0883CF41}"/>
              </a:ext>
            </a:extLst>
          </p:cNvPr>
          <p:cNvCxnSpPr>
            <a:cxnSpLocks/>
          </p:cNvCxnSpPr>
          <p:nvPr userDrawn="1"/>
        </p:nvCxnSpPr>
        <p:spPr>
          <a:xfrm>
            <a:off x="0" y="1184745"/>
            <a:ext cx="226060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934AA7D-6FC8-2E40-A367-0A11DBE322B0}"/>
              </a:ext>
            </a:extLst>
          </p:cNvPr>
          <p:cNvCxnSpPr>
            <a:cxnSpLocks/>
          </p:cNvCxnSpPr>
          <p:nvPr userDrawn="1"/>
        </p:nvCxnSpPr>
        <p:spPr>
          <a:xfrm flipV="1">
            <a:off x="2271750" y="2"/>
            <a:ext cx="0" cy="195942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9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slide B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able, indoor, sitting, red&#10;&#10;Description automatically generated">
            <a:extLst>
              <a:ext uri="{FF2B5EF4-FFF2-40B4-BE49-F238E27FC236}">
                <a16:creationId xmlns:a16="http://schemas.microsoft.com/office/drawing/2014/main" id="{9066B1ED-18BE-124A-B722-9E0C186FB3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6076"/>
            <a:ext cx="9144000" cy="17933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FB5AF9-EE9B-8D49-8290-7A8D1501B97E}"/>
              </a:ext>
            </a:extLst>
          </p:cNvPr>
          <p:cNvSpPr/>
          <p:nvPr userDrawn="1"/>
        </p:nvSpPr>
        <p:spPr>
          <a:xfrm>
            <a:off x="-684" y="165641"/>
            <a:ext cx="9144684" cy="17937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633B5-66FE-504E-8534-EC14165D6F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6650" y="2383786"/>
            <a:ext cx="8570014" cy="3796296"/>
          </a:xfrm>
        </p:spPr>
        <p:txBody>
          <a:bodyPr/>
          <a:lstStyle/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7257" y="365126"/>
            <a:ext cx="6309749" cy="1097915"/>
          </a:xfrm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6F1643-8B84-5142-9A90-DD03DDBCD6E4}"/>
              </a:ext>
            </a:extLst>
          </p:cNvPr>
          <p:cNvSpPr/>
          <p:nvPr userDrawn="1"/>
        </p:nvSpPr>
        <p:spPr>
          <a:xfrm>
            <a:off x="4467068" y="0"/>
            <a:ext cx="4676931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7B21D2-05AF-EB4A-9AAD-95CC61E0C58F}"/>
              </a:ext>
            </a:extLst>
          </p:cNvPr>
          <p:cNvSpPr/>
          <p:nvPr userDrawn="1"/>
        </p:nvSpPr>
        <p:spPr>
          <a:xfrm>
            <a:off x="1" y="1"/>
            <a:ext cx="2260606" cy="1184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2E5780B-61BA-D944-A948-005A40EB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4942" y="6577373"/>
            <a:ext cx="6472360" cy="114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6"/>
                </a:solidFill>
              </a:defRPr>
            </a:lvl1pPr>
          </a:lstStyle>
          <a:p>
            <a:r>
              <a:rPr lang="nl-NL" dirty="0" err="1"/>
              <a:t>footer</a:t>
            </a:r>
            <a:endParaRPr lang="nl-NL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AA37270-3C41-F14C-9773-FE8E7A584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3692" y="6577373"/>
            <a:ext cx="683315" cy="114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528833-ED31-9B4E-AFEA-0D453D096F89}"/>
              </a:ext>
            </a:extLst>
          </p:cNvPr>
          <p:cNvSpPr/>
          <p:nvPr userDrawn="1"/>
        </p:nvSpPr>
        <p:spPr>
          <a:xfrm>
            <a:off x="1054942" y="6386355"/>
            <a:ext cx="8089058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320F7A3-350E-2747-860B-31A66AA104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225" y="6450097"/>
            <a:ext cx="683315" cy="29165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2FE6570-F82C-1349-8C11-0A23CB15EF4A}"/>
              </a:ext>
            </a:extLst>
          </p:cNvPr>
          <p:cNvCxnSpPr>
            <a:cxnSpLocks/>
          </p:cNvCxnSpPr>
          <p:nvPr userDrawn="1"/>
        </p:nvCxnSpPr>
        <p:spPr>
          <a:xfrm>
            <a:off x="0" y="1184745"/>
            <a:ext cx="226060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6A808F-13AE-F246-A3C8-F83165CA2740}"/>
              </a:ext>
            </a:extLst>
          </p:cNvPr>
          <p:cNvCxnSpPr>
            <a:cxnSpLocks/>
          </p:cNvCxnSpPr>
          <p:nvPr userDrawn="1"/>
        </p:nvCxnSpPr>
        <p:spPr>
          <a:xfrm flipV="1">
            <a:off x="2271750" y="2"/>
            <a:ext cx="0" cy="195942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25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0850C4-1E28-9842-89A8-C7779A7D5241}"/>
              </a:ext>
            </a:extLst>
          </p:cNvPr>
          <p:cNvSpPr/>
          <p:nvPr userDrawn="1"/>
        </p:nvSpPr>
        <p:spPr>
          <a:xfrm>
            <a:off x="-685" y="166077"/>
            <a:ext cx="9144684" cy="40302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9AEB8-119A-0040-8774-DA3A1035F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4279" y="4566394"/>
            <a:ext cx="6493239" cy="1889824"/>
          </a:xfrm>
        </p:spPr>
        <p:txBody>
          <a:bodyPr anchor="t" anchorCtr="0"/>
          <a:lstStyle>
            <a:lvl1pPr algn="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Section Divider Title</a:t>
            </a:r>
            <a:endParaRPr lang="en-B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169601-EDFC-E74A-B527-51AA9270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5582" y="1859996"/>
            <a:ext cx="2051936" cy="2697162"/>
          </a:xfrm>
        </p:spPr>
        <p:txBody>
          <a:bodyPr>
            <a:noAutofit/>
          </a:bodyPr>
          <a:lstStyle>
            <a:lvl1pPr marL="0" indent="0" algn="r">
              <a:buNone/>
              <a:defRPr sz="20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1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946555-8D72-7E43-91AF-4B2329B4A7D8}"/>
              </a:ext>
            </a:extLst>
          </p:cNvPr>
          <p:cNvSpPr/>
          <p:nvPr userDrawn="1"/>
        </p:nvSpPr>
        <p:spPr>
          <a:xfrm>
            <a:off x="4467068" y="0"/>
            <a:ext cx="4676931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33D191-1E3A-6844-B95A-015618017FE9}"/>
              </a:ext>
            </a:extLst>
          </p:cNvPr>
          <p:cNvSpPr/>
          <p:nvPr userDrawn="1"/>
        </p:nvSpPr>
        <p:spPr>
          <a:xfrm>
            <a:off x="1" y="1"/>
            <a:ext cx="2260606" cy="11847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B693F8-F250-F44A-9CDB-3699ACECCAC8}"/>
              </a:ext>
            </a:extLst>
          </p:cNvPr>
          <p:cNvCxnSpPr>
            <a:cxnSpLocks/>
          </p:cNvCxnSpPr>
          <p:nvPr userDrawn="1"/>
        </p:nvCxnSpPr>
        <p:spPr>
          <a:xfrm>
            <a:off x="0" y="1184745"/>
            <a:ext cx="226060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A0AB6C-761A-194F-AAF8-D82A6E1F1A39}"/>
              </a:ext>
            </a:extLst>
          </p:cNvPr>
          <p:cNvCxnSpPr>
            <a:cxnSpLocks/>
          </p:cNvCxnSpPr>
          <p:nvPr userDrawn="1"/>
        </p:nvCxnSpPr>
        <p:spPr>
          <a:xfrm flipV="1">
            <a:off x="2271750" y="3"/>
            <a:ext cx="0" cy="419631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58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6993" y="365126"/>
            <a:ext cx="8570014" cy="10600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4942" y="6577373"/>
            <a:ext cx="6472360" cy="114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6"/>
                </a:solidFill>
              </a:defRPr>
            </a:lvl1pPr>
          </a:lstStyle>
          <a:p>
            <a:r>
              <a:rPr lang="nl-NL" dirty="0" err="1"/>
              <a:t>footer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3692" y="6577373"/>
            <a:ext cx="683315" cy="1145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B33C4FB7-2AE7-714A-B1BE-A251C8AF0D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idx="1"/>
          </p:nvPr>
        </p:nvSpPr>
        <p:spPr>
          <a:xfrm>
            <a:off x="286993" y="1825625"/>
            <a:ext cx="8570014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B93AA-9FC6-3A4F-AEB1-4081A2872B9F}"/>
              </a:ext>
            </a:extLst>
          </p:cNvPr>
          <p:cNvSpPr/>
          <p:nvPr userDrawn="1"/>
        </p:nvSpPr>
        <p:spPr>
          <a:xfrm>
            <a:off x="0" y="0"/>
            <a:ext cx="5074170" cy="166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D267A3-E7FC-3C40-B092-579FD18F26B1}"/>
              </a:ext>
            </a:extLst>
          </p:cNvPr>
          <p:cNvSpPr/>
          <p:nvPr userDrawn="1"/>
        </p:nvSpPr>
        <p:spPr>
          <a:xfrm>
            <a:off x="1054942" y="6386355"/>
            <a:ext cx="8089058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F8E407-7718-7C4E-BE06-289B306914B0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29225" y="6450097"/>
            <a:ext cx="683315" cy="2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7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0" r:id="rId2"/>
    <p:sldLayoutId id="2147483699" r:id="rId3"/>
    <p:sldLayoutId id="2147483701" r:id="rId4"/>
    <p:sldLayoutId id="2147483676" r:id="rId5"/>
    <p:sldLayoutId id="2147483677" r:id="rId6"/>
    <p:sldLayoutId id="2147483683" r:id="rId7"/>
    <p:sldLayoutId id="2147483684" r:id="rId8"/>
    <p:sldLayoutId id="2147483692" r:id="rId9"/>
    <p:sldLayoutId id="2147483685" r:id="rId10"/>
    <p:sldLayoutId id="2147483690" r:id="rId11"/>
    <p:sldLayoutId id="2147483678" r:id="rId12"/>
    <p:sldLayoutId id="2147483671" r:id="rId13"/>
    <p:sldLayoutId id="2147483672" r:id="rId14"/>
    <p:sldLayoutId id="2147483668" r:id="rId15"/>
    <p:sldLayoutId id="2147483674" r:id="rId16"/>
    <p:sldLayoutId id="2147483675" r:id="rId17"/>
    <p:sldLayoutId id="2147483679" r:id="rId18"/>
    <p:sldLayoutId id="2147483680" r:id="rId19"/>
    <p:sldLayoutId id="2147483681" r:id="rId20"/>
    <p:sldLayoutId id="2147483682" r:id="rId21"/>
    <p:sldLayoutId id="2147483686" r:id="rId22"/>
    <p:sldLayoutId id="2147483702" r:id="rId23"/>
    <p:sldLayoutId id="2147483703" r:id="rId24"/>
    <p:sldLayoutId id="2147483704" r:id="rId25"/>
    <p:sldLayoutId id="2147483705" r:id="rId26"/>
    <p:sldLayoutId id="2147483707" r:id="rId27"/>
    <p:sldLayoutId id="2147483709" r:id="rId28"/>
    <p:sldLayoutId id="2147483710" r:id="rId29"/>
    <p:sldLayoutId id="2147483713" r:id="rId30"/>
    <p:sldLayoutId id="2147483714" r:id="rId31"/>
    <p:sldLayoutId id="2147483718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sz="2800" b="0" i="0" kern="1200">
          <a:solidFill>
            <a:schemeClr val="tx1"/>
          </a:solidFill>
          <a:latin typeface="+mj-lt"/>
          <a:ea typeface="Calibri" charset="0"/>
          <a:cs typeface="Calibri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80000"/>
        <a:buFont typeface="Wingdings" pitchFamily="2" charset="2"/>
        <a:buChar char="§"/>
        <a:defRPr sz="2400" b="0" i="0" kern="1200">
          <a:solidFill>
            <a:schemeClr val="tx1"/>
          </a:solidFill>
          <a:latin typeface="+mj-lt"/>
          <a:ea typeface="Calibri" charset="0"/>
          <a:cs typeface="Calibri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00000"/>
        <a:buFont typeface="System Font Regular"/>
        <a:buChar char="-"/>
        <a:defRPr sz="2400" b="0" i="0" kern="1200">
          <a:solidFill>
            <a:schemeClr val="tx1"/>
          </a:solidFill>
          <a:latin typeface="+mj-lt"/>
          <a:ea typeface="Calibri" charset="0"/>
          <a:cs typeface="Calibri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80000"/>
        <a:buFont typeface="Wingdings" pitchFamily="2" charset="2"/>
        <a:buChar char="§"/>
        <a:defRPr sz="2400" b="0" i="0" kern="1200">
          <a:solidFill>
            <a:schemeClr val="tx1"/>
          </a:solidFill>
          <a:latin typeface="+mj-lt"/>
          <a:ea typeface="Calibri" charset="0"/>
          <a:cs typeface="Calibri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00000"/>
        <a:buFont typeface="System Font Regular"/>
        <a:buChar char="-"/>
        <a:defRPr sz="2400" b="0" i="0" kern="1200">
          <a:solidFill>
            <a:schemeClr val="tx1"/>
          </a:solidFill>
          <a:latin typeface="+mj-lt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2048BFE-E37D-DF44-B4A0-4A9818798C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Proposal</a:t>
            </a:r>
            <a:r>
              <a:rPr lang="nl-NL" dirty="0"/>
              <a:t> </a:t>
            </a:r>
            <a:r>
              <a:rPr lang="nl-NL"/>
              <a:t>for </a:t>
            </a:r>
            <a:r>
              <a:rPr lang="nl-NL" dirty="0"/>
              <a:t>a New </a:t>
            </a:r>
            <a:r>
              <a:rPr lang="nl-NL" dirty="0" err="1"/>
              <a:t>Economic</a:t>
            </a:r>
            <a:r>
              <a:rPr lang="nl-NL" dirty="0"/>
              <a:t> </a:t>
            </a:r>
            <a:r>
              <a:rPr lang="nl-NL" dirty="0" err="1"/>
              <a:t>Anthropology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a </a:t>
            </a:r>
            <a:r>
              <a:rPr lang="nl-NL" dirty="0" err="1"/>
              <a:t>Sustainable</a:t>
            </a:r>
            <a:r>
              <a:rPr lang="nl-NL" dirty="0"/>
              <a:t> Society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2D7A9-9DC2-1548-B59A-587564CB3A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5134" y="5374888"/>
            <a:ext cx="5113416" cy="1176987"/>
          </a:xfrm>
        </p:spPr>
        <p:txBody>
          <a:bodyPr>
            <a:normAutofit/>
          </a:bodyPr>
          <a:lstStyle/>
          <a:p>
            <a:r>
              <a:rPr lang="nl-NL" dirty="0"/>
              <a:t>SDG Living Lab</a:t>
            </a:r>
          </a:p>
          <a:p>
            <a:r>
              <a:rPr lang="nl-NL" dirty="0"/>
              <a:t>Steven C. van den Heuvel &amp; Cees Tulp</a:t>
            </a:r>
          </a:p>
          <a:p>
            <a:r>
              <a:rPr lang="nl-NL" dirty="0"/>
              <a:t>Hogeschool Windesheim, 23 </a:t>
            </a:r>
            <a:r>
              <a:rPr lang="nl-NL" dirty="0" err="1"/>
              <a:t>January</a:t>
            </a:r>
            <a:r>
              <a:rPr lang="nl-NL" dirty="0"/>
              <a:t> 2023</a:t>
            </a:r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F0D1D-CE0E-8E43-9E7E-EFA074DF0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748" y="3329920"/>
            <a:ext cx="9028252" cy="1173717"/>
          </a:xfrm>
        </p:spPr>
        <p:txBody>
          <a:bodyPr/>
          <a:lstStyle/>
          <a:p>
            <a:r>
              <a:rPr lang="nl-NL" i="1" dirty="0"/>
              <a:t>Homo </a:t>
            </a:r>
            <a:r>
              <a:rPr lang="nl-NL" i="1" dirty="0" err="1"/>
              <a:t>Florens</a:t>
            </a:r>
            <a:endParaRPr lang="en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C9C40BC-0424-5947-B0F2-8694482FAC7E}"/>
              </a:ext>
            </a:extLst>
          </p:cNvPr>
          <p:cNvSpPr txBox="1"/>
          <p:nvPr/>
        </p:nvSpPr>
        <p:spPr>
          <a:xfrm>
            <a:off x="1485900" y="4251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7674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B961500-352A-6F42-80C9-B10DDD5B11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F2133B8-3AF8-EF45-8B09-A888E6085E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B40E3FC-EE74-1049-93C5-C74AE5B28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86994" y="1472689"/>
            <a:ext cx="8570014" cy="4470911"/>
          </a:xfrm>
        </p:spPr>
        <p:txBody>
          <a:bodyPr>
            <a:normAutofit/>
          </a:bodyPr>
          <a:lstStyle/>
          <a:p>
            <a:pPr algn="l"/>
            <a:r>
              <a:rPr lang="nl-NL" i="0" dirty="0" err="1"/>
              <a:t>Connects</a:t>
            </a:r>
            <a:r>
              <a:rPr lang="nl-NL" i="0" dirty="0"/>
              <a:t> </a:t>
            </a:r>
            <a:r>
              <a:rPr lang="nl-NL" i="0" dirty="0" err="1"/>
              <a:t>with</a:t>
            </a:r>
            <a:r>
              <a:rPr lang="nl-NL" i="0" dirty="0"/>
              <a:t> </a:t>
            </a:r>
            <a:r>
              <a:rPr lang="nl-NL" i="0" dirty="0" err="1"/>
              <a:t>interdisciplinary</a:t>
            </a:r>
            <a:r>
              <a:rPr lang="nl-NL" i="0" dirty="0"/>
              <a:t> research </a:t>
            </a:r>
            <a:r>
              <a:rPr lang="nl-NL" i="0" dirty="0" err="1"/>
              <a:t>into</a:t>
            </a:r>
            <a:r>
              <a:rPr lang="nl-NL" i="0" dirty="0"/>
              <a:t> </a:t>
            </a:r>
            <a:r>
              <a:rPr lang="nl-NL" dirty="0"/>
              <a:t>human drives</a:t>
            </a:r>
            <a:r>
              <a:rPr lang="nl-NL" i="0" dirty="0"/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i="0" dirty="0"/>
              <a:t>Drive </a:t>
            </a:r>
            <a:r>
              <a:rPr lang="nl-NL" i="0" dirty="0" err="1"/>
              <a:t>to</a:t>
            </a:r>
            <a:r>
              <a:rPr lang="nl-NL" i="0" dirty="0"/>
              <a:t> </a:t>
            </a:r>
            <a:r>
              <a:rPr lang="nl-NL" i="0" u="sng" dirty="0" err="1"/>
              <a:t>Defend</a:t>
            </a:r>
            <a:r>
              <a:rPr lang="nl-NL" i="0" dirty="0"/>
              <a:t> (</a:t>
            </a:r>
            <a:r>
              <a:rPr lang="nl-NL" dirty="0"/>
              <a:t>survival</a:t>
            </a:r>
            <a:r>
              <a:rPr lang="nl-NL" i="0" dirty="0"/>
              <a:t>) </a:t>
            </a:r>
            <a:r>
              <a:rPr lang="nl-NL" i="0" dirty="0">
                <a:sym typeface="Wingdings" pitchFamily="2" charset="2"/>
              </a:rPr>
              <a:t> </a:t>
            </a:r>
            <a:r>
              <a:rPr lang="nl-NL" i="0" dirty="0" err="1">
                <a:sym typeface="Wingdings" pitchFamily="2" charset="2"/>
              </a:rPr>
              <a:t>expecting</a:t>
            </a:r>
            <a:endParaRPr lang="nl-NL" i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i="0" dirty="0"/>
              <a:t>Drive </a:t>
            </a:r>
            <a:r>
              <a:rPr lang="nl-NL" i="0" dirty="0" err="1"/>
              <a:t>to</a:t>
            </a:r>
            <a:r>
              <a:rPr lang="nl-NL" i="0" dirty="0"/>
              <a:t> </a:t>
            </a:r>
            <a:r>
              <a:rPr lang="nl-NL" i="0" u="sng" dirty="0" err="1"/>
              <a:t>Acquire</a:t>
            </a:r>
            <a:r>
              <a:rPr lang="nl-NL" i="0" dirty="0"/>
              <a:t> (</a:t>
            </a:r>
            <a:r>
              <a:rPr lang="nl-NL" dirty="0" err="1"/>
              <a:t>mastery</a:t>
            </a:r>
            <a:r>
              <a:rPr lang="nl-NL" i="0" dirty="0"/>
              <a:t>) </a:t>
            </a:r>
            <a:r>
              <a:rPr lang="nl-NL" i="0" dirty="0">
                <a:sym typeface="Wingdings" pitchFamily="2" charset="2"/>
              </a:rPr>
              <a:t> </a:t>
            </a:r>
            <a:r>
              <a:rPr lang="nl-NL" i="0" dirty="0" err="1">
                <a:sym typeface="Wingdings" pitchFamily="2" charset="2"/>
              </a:rPr>
              <a:t>expecting</a:t>
            </a:r>
            <a:endParaRPr lang="nl-NL" i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i="0" dirty="0"/>
              <a:t>Drive </a:t>
            </a:r>
            <a:r>
              <a:rPr lang="nl-NL" i="0" dirty="0" err="1"/>
              <a:t>to</a:t>
            </a:r>
            <a:r>
              <a:rPr lang="nl-NL" i="0" dirty="0"/>
              <a:t> </a:t>
            </a:r>
            <a:r>
              <a:rPr lang="nl-NL" i="0" u="sng" dirty="0"/>
              <a:t>Bond</a:t>
            </a:r>
            <a:r>
              <a:rPr lang="nl-NL" i="0" dirty="0"/>
              <a:t> (</a:t>
            </a:r>
            <a:r>
              <a:rPr lang="nl-NL" dirty="0"/>
              <a:t>attachment</a:t>
            </a:r>
            <a:r>
              <a:rPr lang="nl-NL" i="0" dirty="0"/>
              <a:t>) </a:t>
            </a:r>
            <a:r>
              <a:rPr lang="nl-NL" i="0" dirty="0">
                <a:sym typeface="Wingdings" pitchFamily="2" charset="2"/>
              </a:rPr>
              <a:t> </a:t>
            </a:r>
            <a:r>
              <a:rPr lang="nl-NL" i="0" dirty="0" err="1">
                <a:sym typeface="Wingdings" pitchFamily="2" charset="2"/>
              </a:rPr>
              <a:t>relating</a:t>
            </a:r>
            <a:endParaRPr lang="nl-NL" i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i="0" dirty="0"/>
              <a:t>Drive </a:t>
            </a:r>
            <a:r>
              <a:rPr lang="nl-NL" i="0" dirty="0" err="1"/>
              <a:t>to</a:t>
            </a:r>
            <a:r>
              <a:rPr lang="nl-NL" i="0" dirty="0"/>
              <a:t> </a:t>
            </a:r>
            <a:r>
              <a:rPr lang="nl-NL" i="0" u="sng" dirty="0" err="1"/>
              <a:t>Comprehend</a:t>
            </a:r>
            <a:r>
              <a:rPr lang="nl-NL" i="0" dirty="0"/>
              <a:t> (</a:t>
            </a:r>
            <a:r>
              <a:rPr lang="nl-NL" dirty="0" err="1"/>
              <a:t>meaning</a:t>
            </a:r>
            <a:r>
              <a:rPr lang="nl-NL" i="0" dirty="0"/>
              <a:t>) </a:t>
            </a:r>
            <a:r>
              <a:rPr lang="nl-NL" i="0" dirty="0">
                <a:sym typeface="Wingdings" pitchFamily="2" charset="2"/>
              </a:rPr>
              <a:t> </a:t>
            </a:r>
            <a:r>
              <a:rPr lang="nl-NL" i="0" dirty="0" err="1"/>
              <a:t>questing</a:t>
            </a:r>
            <a:endParaRPr lang="nl-NL" i="0" dirty="0"/>
          </a:p>
          <a:p>
            <a:pPr algn="l"/>
            <a:r>
              <a:rPr lang="nl-NL" i="0" dirty="0"/>
              <a:t>Bronnen: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i="0" dirty="0"/>
              <a:t>Michael </a:t>
            </a:r>
            <a:r>
              <a:rPr lang="nl-NL" i="0" dirty="0" err="1"/>
              <a:t>Pirson</a:t>
            </a:r>
            <a:r>
              <a:rPr lang="nl-NL" i="0" dirty="0"/>
              <a:t>, </a:t>
            </a:r>
            <a:r>
              <a:rPr lang="nl-NL" dirty="0" err="1"/>
              <a:t>Humanistic</a:t>
            </a:r>
            <a:r>
              <a:rPr lang="nl-NL" dirty="0"/>
              <a:t> Management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i="0" dirty="0"/>
              <a:t>Anthony </a:t>
            </a:r>
            <a:r>
              <a:rPr lang="nl-NL" i="0" dirty="0" err="1"/>
              <a:t>Scioli</a:t>
            </a:r>
            <a:r>
              <a:rPr lang="nl-NL" i="0" dirty="0"/>
              <a:t> &amp; Henri </a:t>
            </a:r>
            <a:r>
              <a:rPr lang="nl-NL" i="0" dirty="0" err="1"/>
              <a:t>Biller</a:t>
            </a:r>
            <a:r>
              <a:rPr lang="nl-NL" i="0" dirty="0"/>
              <a:t>, </a:t>
            </a:r>
            <a:r>
              <a:rPr lang="nl-NL" dirty="0"/>
              <a:t>Hope in </a:t>
            </a:r>
            <a:r>
              <a:rPr lang="nl-NL" dirty="0" err="1"/>
              <a:t>the</a:t>
            </a:r>
            <a:r>
              <a:rPr lang="nl-NL" dirty="0"/>
              <a:t> Age of </a:t>
            </a:r>
            <a:r>
              <a:rPr lang="nl-NL" dirty="0" err="1"/>
              <a:t>Anxiety</a:t>
            </a:r>
            <a:endParaRPr lang="nl-NL" dirty="0"/>
          </a:p>
          <a:p>
            <a:pPr algn="l"/>
            <a:endParaRPr lang="nl-NL" i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i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i="0" dirty="0"/>
          </a:p>
          <a:p>
            <a:pPr algn="l"/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EB68C91-E821-BA4B-A47D-F3742A1D9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 </a:t>
            </a:r>
            <a:r>
              <a:rPr lang="nl-NL" dirty="0" err="1"/>
              <a:t>Operationalization</a:t>
            </a:r>
            <a:r>
              <a:rPr lang="nl-NL" dirty="0"/>
              <a:t>: The </a:t>
            </a:r>
            <a:r>
              <a:rPr lang="nl-NL" i="1" dirty="0" err="1"/>
              <a:t>Four</a:t>
            </a:r>
            <a:r>
              <a:rPr lang="nl-NL" i="1" dirty="0"/>
              <a:t> Drives</a:t>
            </a:r>
          </a:p>
        </p:txBody>
      </p:sp>
    </p:spTree>
    <p:extLst>
      <p:ext uri="{BB962C8B-B14F-4D97-AF65-F5344CB8AC3E}">
        <p14:creationId xmlns:p14="http://schemas.microsoft.com/office/powerpoint/2010/main" val="127440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C2812-F4FA-791F-9B09-588385408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2" y="365127"/>
            <a:ext cx="6856757" cy="744146"/>
          </a:xfrm>
        </p:spPr>
        <p:txBody>
          <a:bodyPr/>
          <a:lstStyle/>
          <a:p>
            <a:r>
              <a:rPr lang="nl-NL" dirty="0"/>
              <a:t>Focus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i="1" dirty="0" err="1"/>
              <a:t>Four</a:t>
            </a:r>
            <a:r>
              <a:rPr lang="nl-NL" i="1" dirty="0"/>
              <a:t> Drives </a:t>
            </a:r>
            <a:r>
              <a:rPr lang="nl-NL" dirty="0"/>
              <a:t>in </a:t>
            </a:r>
            <a:r>
              <a:rPr lang="nl-NL" dirty="0" err="1"/>
              <a:t>the</a:t>
            </a:r>
            <a:r>
              <a:rPr lang="nl-NL" dirty="0"/>
              <a:t> Context of </a:t>
            </a:r>
            <a:r>
              <a:rPr lang="nl-NL" dirty="0" err="1"/>
              <a:t>Sustainability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52DCF4-7B9A-74D4-EC14-89DDCF47AC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5B51FDB-BCFA-9147-B9F4-05DC95E570C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6994" y="2402378"/>
            <a:ext cx="4285007" cy="32634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 err="1"/>
              <a:t>Again</a:t>
            </a:r>
            <a:r>
              <a:rPr lang="nl-NL" dirty="0"/>
              <a:t>: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i="1" dirty="0" err="1"/>
              <a:t>four</a:t>
            </a:r>
            <a:r>
              <a:rPr lang="nl-NL" i="1" dirty="0"/>
              <a:t> drives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Survival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err="1"/>
              <a:t>Mastery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Attachment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err="1"/>
              <a:t>Meaning</a:t>
            </a:r>
            <a:endParaRPr lang="nl-NL" dirty="0"/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Anthony </a:t>
            </a:r>
            <a:r>
              <a:rPr lang="nl-NL" sz="1800" dirty="0" err="1"/>
              <a:t>Scioli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r>
              <a:rPr lang="nl-NL" sz="1800" dirty="0"/>
              <a:t> Henri B. </a:t>
            </a:r>
            <a:r>
              <a:rPr lang="nl-NL" sz="1800" dirty="0" err="1"/>
              <a:t>Biller</a:t>
            </a:r>
            <a:r>
              <a:rPr lang="nl-NL" sz="1800" dirty="0"/>
              <a:t>, </a:t>
            </a:r>
            <a:r>
              <a:rPr lang="nl-NL" sz="1800" i="1" dirty="0"/>
              <a:t>Hope in </a:t>
            </a:r>
            <a:r>
              <a:rPr lang="nl-NL" sz="1800" i="1" dirty="0" err="1"/>
              <a:t>the</a:t>
            </a:r>
            <a:r>
              <a:rPr lang="nl-NL" sz="1800" i="1" dirty="0"/>
              <a:t> Age of </a:t>
            </a:r>
            <a:r>
              <a:rPr lang="nl-NL" sz="1800" i="1" dirty="0" err="1"/>
              <a:t>Anxiety</a:t>
            </a:r>
            <a:r>
              <a:rPr lang="nl-NL" sz="1800" i="1" dirty="0"/>
              <a:t> </a:t>
            </a:r>
            <a:r>
              <a:rPr lang="nl-NL" sz="1800" dirty="0"/>
              <a:t>(Oxford: Oxford University Press, 2009).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AF92D426-4B5F-F681-10FF-85D736BF4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264" y="2223629"/>
            <a:ext cx="2418633" cy="362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99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E4289-649E-97ED-5B9A-0444B4214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3" y="1131097"/>
            <a:ext cx="8570014" cy="795067"/>
          </a:xfrm>
        </p:spPr>
        <p:txBody>
          <a:bodyPr anchor="t">
            <a:normAutofit/>
          </a:bodyPr>
          <a:lstStyle/>
          <a:p>
            <a:r>
              <a:rPr lang="nl-NL" dirty="0"/>
              <a:t>Drive 1: </a:t>
            </a:r>
            <a:r>
              <a:rPr lang="nl-NL" u="sng" dirty="0"/>
              <a:t>Survival</a:t>
            </a:r>
            <a:r>
              <a:rPr lang="nl-NL" dirty="0"/>
              <a:t>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0697A62-22B5-D6D3-516C-563753A44C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6" y="5738043"/>
            <a:ext cx="683315" cy="8591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60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nl-NL" sz="60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B7F13EC-5935-7448-EDDF-2EC492D4E54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6651" y="2228851"/>
            <a:ext cx="4025219" cy="326346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dimension</a:t>
            </a:r>
            <a:r>
              <a:rPr lang="nl-NL" dirty="0"/>
              <a:t> “. . . </a:t>
            </a:r>
            <a:r>
              <a:rPr lang="nl-NL" dirty="0" err="1"/>
              <a:t>includes</a:t>
            </a:r>
            <a:r>
              <a:rPr lang="nl-NL" dirty="0"/>
              <a:t> survival-</a:t>
            </a:r>
            <a:r>
              <a:rPr lang="nl-NL" dirty="0" err="1"/>
              <a:t>oriented</a:t>
            </a:r>
            <a:r>
              <a:rPr lang="nl-NL" dirty="0"/>
              <a:t> trust, </a:t>
            </a:r>
            <a:r>
              <a:rPr lang="nl-NL" dirty="0" err="1"/>
              <a:t>terror</a:t>
            </a:r>
            <a:r>
              <a:rPr lang="nl-NL" dirty="0"/>
              <a:t>-management </a:t>
            </a:r>
            <a:r>
              <a:rPr lang="nl-NL" dirty="0" err="1"/>
              <a:t>capacity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a sense of </a:t>
            </a:r>
            <a:r>
              <a:rPr lang="nl-NL" dirty="0" err="1"/>
              <a:t>symbolic</a:t>
            </a:r>
            <a:r>
              <a:rPr lang="nl-NL" dirty="0"/>
              <a:t> </a:t>
            </a:r>
            <a:r>
              <a:rPr lang="nl-NL" dirty="0" err="1"/>
              <a:t>immortality</a:t>
            </a:r>
            <a:r>
              <a:rPr lang="nl-NL" dirty="0"/>
              <a:t>. </a:t>
            </a:r>
            <a:r>
              <a:rPr lang="nl-NL" dirty="0" err="1"/>
              <a:t>Together</a:t>
            </a:r>
            <a:r>
              <a:rPr lang="nl-NL" dirty="0"/>
              <a:t>, </a:t>
            </a:r>
            <a:r>
              <a:rPr lang="nl-NL" dirty="0" err="1"/>
              <a:t>they</a:t>
            </a:r>
            <a:r>
              <a:rPr lang="nl-NL" dirty="0"/>
              <a:t> </a:t>
            </a:r>
            <a:r>
              <a:rPr lang="nl-NL" dirty="0" err="1"/>
              <a:t>provide</a:t>
            </a:r>
            <a:r>
              <a:rPr lang="nl-NL" dirty="0"/>
              <a:t> a way of </a:t>
            </a:r>
            <a:r>
              <a:rPr lang="nl-NL" dirty="0" err="1"/>
              <a:t>addressing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great</a:t>
            </a:r>
            <a:r>
              <a:rPr lang="nl-NL" dirty="0"/>
              <a:t> </a:t>
            </a:r>
            <a:r>
              <a:rPr lang="nl-NL" dirty="0" err="1"/>
              <a:t>challenges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human </a:t>
            </a:r>
            <a:r>
              <a:rPr lang="nl-NL" dirty="0" err="1"/>
              <a:t>condition</a:t>
            </a:r>
            <a:r>
              <a:rPr lang="nl-NL" dirty="0"/>
              <a:t>: </a:t>
            </a:r>
            <a:r>
              <a:rPr lang="nl-NL" dirty="0" err="1"/>
              <a:t>fear</a:t>
            </a:r>
            <a:r>
              <a:rPr lang="nl-NL" dirty="0"/>
              <a:t>, </a:t>
            </a:r>
            <a:r>
              <a:rPr lang="nl-NL" dirty="0" err="1"/>
              <a:t>pain</a:t>
            </a:r>
            <a:r>
              <a:rPr lang="nl-NL" dirty="0"/>
              <a:t>, </a:t>
            </a:r>
            <a:r>
              <a:rPr lang="nl-NL" dirty="0" err="1"/>
              <a:t>loss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death</a:t>
            </a:r>
            <a:r>
              <a:rPr lang="nl-NL" dirty="0"/>
              <a:t>.”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1900" dirty="0"/>
              <a:t>Anthony </a:t>
            </a:r>
            <a:r>
              <a:rPr lang="nl-NL" sz="1900" dirty="0" err="1"/>
              <a:t>Scioli</a:t>
            </a:r>
            <a:r>
              <a:rPr lang="nl-NL" sz="1900" dirty="0"/>
              <a:t>, et al., “Hope: </a:t>
            </a:r>
            <a:r>
              <a:rPr lang="nl-NL" sz="1900" dirty="0" err="1"/>
              <a:t>Its</a:t>
            </a:r>
            <a:r>
              <a:rPr lang="nl-NL" sz="1900" dirty="0"/>
              <a:t> Nature </a:t>
            </a:r>
            <a:r>
              <a:rPr lang="nl-NL" sz="1900" dirty="0" err="1"/>
              <a:t>and</a:t>
            </a:r>
            <a:r>
              <a:rPr lang="nl-NL" sz="1900" dirty="0"/>
              <a:t> </a:t>
            </a:r>
            <a:r>
              <a:rPr lang="nl-NL" sz="1900" dirty="0" err="1"/>
              <a:t>Measurement</a:t>
            </a:r>
            <a:r>
              <a:rPr lang="nl-NL" sz="1900" dirty="0"/>
              <a:t>,” </a:t>
            </a:r>
            <a:r>
              <a:rPr lang="nl-NL" sz="1900" i="1" dirty="0" err="1"/>
              <a:t>Psychology</a:t>
            </a:r>
            <a:r>
              <a:rPr lang="nl-NL" sz="1900" i="1" dirty="0"/>
              <a:t> of </a:t>
            </a:r>
            <a:r>
              <a:rPr lang="nl-NL" sz="1900" i="1" dirty="0" err="1"/>
              <a:t>Religion</a:t>
            </a:r>
            <a:r>
              <a:rPr lang="nl-NL" sz="1900" i="1" dirty="0"/>
              <a:t> </a:t>
            </a:r>
            <a:r>
              <a:rPr lang="nl-NL" sz="1900" i="1" dirty="0" err="1"/>
              <a:t>and</a:t>
            </a:r>
            <a:r>
              <a:rPr lang="nl-NL" sz="1900" i="1" dirty="0"/>
              <a:t> </a:t>
            </a:r>
            <a:r>
              <a:rPr lang="nl-NL" sz="1900" i="1" dirty="0" err="1"/>
              <a:t>Spirituality</a:t>
            </a:r>
            <a:r>
              <a:rPr lang="nl-NL" sz="1900" dirty="0"/>
              <a:t> 3, no. 2 (2011): 82. </a:t>
            </a:r>
          </a:p>
        </p:txBody>
      </p:sp>
      <p:pic>
        <p:nvPicPr>
          <p:cNvPr id="7" name="Afbeelding 6" descr="Afbeelding met natuur, grot, steen, vlot&#10;&#10;Automatisch gegenereerde beschrijving">
            <a:extLst>
              <a:ext uri="{FF2B5EF4-FFF2-40B4-BE49-F238E27FC236}">
                <a16:creationId xmlns:a16="http://schemas.microsoft.com/office/drawing/2014/main" id="{C7EF8414-9A46-F12E-FAFF-A08B4ACB1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04" r="3376" b="3"/>
          <a:stretch/>
        </p:blipFill>
        <p:spPr>
          <a:xfrm>
            <a:off x="4831789" y="2228851"/>
            <a:ext cx="4025219" cy="3263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4688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1D7E68A-BF07-7106-B21B-5DF277C3C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3" y="636510"/>
            <a:ext cx="8570014" cy="795067"/>
          </a:xfrm>
        </p:spPr>
        <p:txBody>
          <a:bodyPr anchor="t">
            <a:normAutofit fontScale="90000"/>
          </a:bodyPr>
          <a:lstStyle/>
          <a:p>
            <a:r>
              <a:rPr lang="nl-NL" dirty="0"/>
              <a:t>The Survival Drive in </a:t>
            </a:r>
            <a:r>
              <a:rPr lang="nl-NL" dirty="0" err="1"/>
              <a:t>the</a:t>
            </a:r>
            <a:r>
              <a:rPr lang="nl-NL" dirty="0"/>
              <a:t> Context of </a:t>
            </a:r>
            <a:r>
              <a:rPr lang="nl-NL" dirty="0" err="1"/>
              <a:t>Sustainability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B315A83-30AB-7465-1210-5DE962984B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6" y="5738043"/>
            <a:ext cx="683315" cy="8591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60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nl-NL" sz="600"/>
          </a:p>
        </p:txBody>
      </p:sp>
      <p:pic>
        <p:nvPicPr>
          <p:cNvPr id="11" name="Afbeelding 10" descr="Greta Thunberg at World Economic Forum, January 2019">
            <a:extLst>
              <a:ext uri="{FF2B5EF4-FFF2-40B4-BE49-F238E27FC236}">
                <a16:creationId xmlns:a16="http://schemas.microsoft.com/office/drawing/2014/main" id="{FEF7FEA3-A24D-9EBC-5CC3-047D652FF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08" y="2228851"/>
            <a:ext cx="3751105" cy="3263462"/>
          </a:xfrm>
          <a:prstGeom prst="rect">
            <a:avLst/>
          </a:prstGeom>
          <a:noFill/>
        </p:spPr>
      </p:pic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652FD70B-C569-9ADB-9E89-3261D4BCD7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1789" y="2228851"/>
            <a:ext cx="4025219" cy="326346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“I don’t want you to be hopeful. I want you to panic. I want you to feel the fear I feel every day. And then I want you to act. I want you to act as you would in a crisis. I want you to act as if the house was on fire—because it is</a:t>
            </a:r>
            <a:r>
              <a:rPr lang="nl-NL" dirty="0"/>
              <a:t>.”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1800" dirty="0"/>
              <a:t>Greta </a:t>
            </a:r>
            <a:r>
              <a:rPr lang="nl-NL" sz="1800" dirty="0" err="1"/>
              <a:t>Thunberg</a:t>
            </a:r>
            <a:r>
              <a:rPr lang="nl-NL" sz="1800" dirty="0"/>
              <a:t> @ World </a:t>
            </a:r>
            <a:r>
              <a:rPr lang="nl-NL" sz="1800" dirty="0" err="1"/>
              <a:t>Economic</a:t>
            </a:r>
            <a:r>
              <a:rPr lang="nl-NL" sz="1800" dirty="0"/>
              <a:t> Forum, </a:t>
            </a:r>
            <a:r>
              <a:rPr lang="nl-NL" sz="1800" dirty="0" err="1"/>
              <a:t>January</a:t>
            </a:r>
            <a:r>
              <a:rPr lang="nl-NL" sz="18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179275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AFB4C-5813-9F2D-8FDE-C5962B98E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3" y="365126"/>
            <a:ext cx="8570014" cy="1060089"/>
          </a:xfrm>
        </p:spPr>
        <p:txBody>
          <a:bodyPr anchor="t">
            <a:normAutofit/>
          </a:bodyPr>
          <a:lstStyle/>
          <a:p>
            <a:r>
              <a:rPr lang="nl-NL" dirty="0" err="1"/>
              <a:t>Despair</a:t>
            </a:r>
            <a:r>
              <a:rPr lang="nl-NL" dirty="0"/>
              <a:t> as </a:t>
            </a:r>
            <a:r>
              <a:rPr lang="nl-NL" dirty="0" err="1"/>
              <a:t>Threat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Drive </a:t>
            </a:r>
            <a:r>
              <a:rPr lang="nl-NL" dirty="0" err="1"/>
              <a:t>to</a:t>
            </a:r>
            <a:r>
              <a:rPr lang="nl-NL" dirty="0"/>
              <a:t> Survival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4E3FDA7-F24A-1C1B-2DF5-AF5D27F21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4942" y="6577373"/>
            <a:ext cx="6472360" cy="1145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l-NL"/>
              <a:t>This is where your footer goes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9438CC-8A63-2F9A-9DE3-D5CDF63BB4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2" y="6577373"/>
            <a:ext cx="683315" cy="1145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80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nl-NL" sz="800"/>
          </a:p>
        </p:txBody>
      </p:sp>
      <p:pic>
        <p:nvPicPr>
          <p:cNvPr id="7" name="Tijdelijke aanduiding voor inhoud 6" descr="Afbeelding met tekst&#10;&#10;Automatisch gegenereerde beschrijving">
            <a:extLst>
              <a:ext uri="{FF2B5EF4-FFF2-40B4-BE49-F238E27FC236}">
                <a16:creationId xmlns:a16="http://schemas.microsoft.com/office/drawing/2014/main" id="{E5769421-4915-5354-B3D6-9E097347DF9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t="21054" r="2" b="9145"/>
          <a:stretch/>
        </p:blipFill>
        <p:spPr>
          <a:xfrm>
            <a:off x="286650" y="1828801"/>
            <a:ext cx="4025219" cy="4351283"/>
          </a:xfrm>
          <a:noFill/>
        </p:spPr>
      </p:pic>
      <p:pic>
        <p:nvPicPr>
          <p:cNvPr id="10" name="Tijdelijke aanduiding voor inhoud 9" descr="Afbeelding met persoon, buiten&#10;&#10;Automatisch gegenereerde beschrijving">
            <a:extLst>
              <a:ext uri="{FF2B5EF4-FFF2-40B4-BE49-F238E27FC236}">
                <a16:creationId xmlns:a16="http://schemas.microsoft.com/office/drawing/2014/main" id="{21D784DD-2944-D5AB-6DD3-FCF3C29FB7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7494" r="-2" b="-2"/>
          <a:stretch/>
        </p:blipFill>
        <p:spPr>
          <a:xfrm>
            <a:off x="4831789" y="1828801"/>
            <a:ext cx="4025219" cy="4351283"/>
          </a:xfrm>
          <a:noFill/>
        </p:spPr>
      </p:pic>
    </p:spTree>
    <p:extLst>
      <p:ext uri="{BB962C8B-B14F-4D97-AF65-F5344CB8AC3E}">
        <p14:creationId xmlns:p14="http://schemas.microsoft.com/office/powerpoint/2010/main" val="3468760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C937019-9D3B-44D6-3E79-6436A2DC82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6" y="5738043"/>
            <a:ext cx="683315" cy="8591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60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nl-NL" sz="600"/>
          </a:p>
        </p:txBody>
      </p:sp>
      <p:pic>
        <p:nvPicPr>
          <p:cNvPr id="7" name="Afbeelding 6" descr="Afbeelding met buiten, berg, lucht, natuur&#10;&#10;Automatisch gegenereerde beschrijving">
            <a:extLst>
              <a:ext uri="{FF2B5EF4-FFF2-40B4-BE49-F238E27FC236}">
                <a16:creationId xmlns:a16="http://schemas.microsoft.com/office/drawing/2014/main" id="{8214C34B-6E87-43D5-A333-DA78B5E36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532" b="3"/>
          <a:stretch/>
        </p:blipFill>
        <p:spPr>
          <a:xfrm>
            <a:off x="4579888" y="2032907"/>
            <a:ext cx="4277123" cy="2917262"/>
          </a:xfrm>
          <a:prstGeom prst="rect">
            <a:avLst/>
          </a:prstGeom>
          <a:noFill/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505CC97-83BF-288D-2D6D-3AC7E0106DA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9888" y="5136213"/>
            <a:ext cx="4277123" cy="24731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Example: </a:t>
            </a:r>
            <a:r>
              <a:rPr lang="en-US" dirty="0" err="1"/>
              <a:t>Beipanjiang</a:t>
            </a:r>
            <a:r>
              <a:rPr lang="en-US" dirty="0"/>
              <a:t> Bridge, China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050775-D47B-9911-2FC3-F879740C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3" y="1131096"/>
            <a:ext cx="8562130" cy="607898"/>
          </a:xfrm>
        </p:spPr>
        <p:txBody>
          <a:bodyPr anchor="t">
            <a:normAutofit/>
          </a:bodyPr>
          <a:lstStyle/>
          <a:p>
            <a:r>
              <a:rPr lang="nl-NL" dirty="0"/>
              <a:t>Drive 2: </a:t>
            </a:r>
            <a:r>
              <a:rPr lang="nl-NL" u="sng" dirty="0" err="1"/>
              <a:t>Mastery</a:t>
            </a:r>
            <a:endParaRPr lang="nl-NL" u="sng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1CA6F278-DD43-B9DB-C515-DC804961A57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6993" y="2032398"/>
            <a:ext cx="3835400" cy="335160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dirty="0"/>
              <a:t>“</a:t>
            </a:r>
            <a:r>
              <a:rPr lang="nl-NL" dirty="0" err="1"/>
              <a:t>Science</a:t>
            </a:r>
            <a:r>
              <a:rPr lang="nl-NL" dirty="0"/>
              <a:t> </a:t>
            </a:r>
            <a:r>
              <a:rPr lang="nl-NL" dirty="0" err="1"/>
              <a:t>provides</a:t>
            </a:r>
            <a:r>
              <a:rPr lang="nl-NL" dirty="0"/>
              <a:t> a </a:t>
            </a:r>
            <a:r>
              <a:rPr lang="nl-NL" dirty="0" err="1"/>
              <a:t>powerful</a:t>
            </a:r>
            <a:r>
              <a:rPr lang="nl-NL" dirty="0"/>
              <a:t> means of </a:t>
            </a:r>
            <a:r>
              <a:rPr lang="nl-NL" dirty="0" err="1"/>
              <a:t>exercising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drive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exploration</a:t>
            </a:r>
            <a:r>
              <a:rPr lang="nl-NL" dirty="0"/>
              <a:t>, </a:t>
            </a:r>
            <a:r>
              <a:rPr lang="nl-NL" dirty="0" err="1"/>
              <a:t>mastery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control over </a:t>
            </a:r>
            <a:r>
              <a:rPr lang="nl-NL" dirty="0" err="1"/>
              <a:t>the</a:t>
            </a:r>
            <a:r>
              <a:rPr lang="nl-NL" dirty="0"/>
              <a:t> environment. </a:t>
            </a:r>
            <a:r>
              <a:rPr lang="nl-NL" dirty="0" err="1"/>
              <a:t>Humans</a:t>
            </a:r>
            <a:r>
              <a:rPr lang="nl-NL" dirty="0"/>
              <a:t> have </a:t>
            </a:r>
            <a:r>
              <a:rPr lang="nl-NL" dirty="0" err="1"/>
              <a:t>commanded</a:t>
            </a:r>
            <a:r>
              <a:rPr lang="nl-NL" dirty="0"/>
              <a:t> </a:t>
            </a:r>
            <a:r>
              <a:rPr lang="nl-NL" dirty="0" err="1"/>
              <a:t>space</a:t>
            </a:r>
            <a:r>
              <a:rPr lang="nl-NL" dirty="0"/>
              <a:t> </a:t>
            </a:r>
            <a:r>
              <a:rPr lang="nl-NL" dirty="0" err="1"/>
              <a:t>ships</a:t>
            </a:r>
            <a:r>
              <a:rPr lang="nl-NL" dirty="0"/>
              <a:t> </a:t>
            </a:r>
            <a:r>
              <a:rPr lang="nl-NL" dirty="0" err="1"/>
              <a:t>among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stars, </a:t>
            </a:r>
            <a:r>
              <a:rPr lang="nl-NL" dirty="0" err="1"/>
              <a:t>plumbed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ocean</a:t>
            </a:r>
            <a:r>
              <a:rPr lang="nl-NL" dirty="0"/>
              <a:t> </a:t>
            </a:r>
            <a:r>
              <a:rPr lang="nl-NL" dirty="0" err="1"/>
              <a:t>depths</a:t>
            </a:r>
            <a:r>
              <a:rPr lang="nl-NL" dirty="0"/>
              <a:t>, </a:t>
            </a:r>
            <a:r>
              <a:rPr lang="nl-NL" dirty="0" err="1"/>
              <a:t>climbed</a:t>
            </a:r>
            <a:r>
              <a:rPr lang="nl-NL" dirty="0"/>
              <a:t> Everest,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traversed</a:t>
            </a:r>
            <a:r>
              <a:rPr lang="nl-NL" dirty="0"/>
              <a:t> </a:t>
            </a:r>
            <a:r>
              <a:rPr lang="nl-NL" dirty="0" err="1"/>
              <a:t>both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North </a:t>
            </a:r>
            <a:r>
              <a:rPr lang="nl-NL" dirty="0" err="1"/>
              <a:t>and</a:t>
            </a:r>
            <a:r>
              <a:rPr lang="nl-NL" dirty="0"/>
              <a:t> South </a:t>
            </a:r>
            <a:r>
              <a:rPr lang="nl-NL" dirty="0" err="1"/>
              <a:t>poles</a:t>
            </a:r>
            <a:r>
              <a:rPr lang="nl-NL" dirty="0"/>
              <a:t>.”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1800" dirty="0" err="1"/>
              <a:t>Scioli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Biller</a:t>
            </a:r>
            <a:r>
              <a:rPr lang="nl-NL" sz="1800" dirty="0"/>
              <a:t>, </a:t>
            </a:r>
            <a:r>
              <a:rPr lang="nl-NL" sz="1800" i="1" dirty="0"/>
              <a:t>Hope in </a:t>
            </a:r>
            <a:r>
              <a:rPr lang="nl-NL" sz="1800" i="1" dirty="0" err="1"/>
              <a:t>the</a:t>
            </a:r>
            <a:r>
              <a:rPr lang="nl-NL" sz="1800" i="1" dirty="0"/>
              <a:t> Age of </a:t>
            </a:r>
            <a:r>
              <a:rPr lang="nl-NL" sz="1800" i="1" dirty="0" err="1"/>
              <a:t>Anxiety</a:t>
            </a:r>
            <a:r>
              <a:rPr lang="nl-NL" sz="1800" dirty="0"/>
              <a:t>, 91.</a:t>
            </a:r>
          </a:p>
        </p:txBody>
      </p:sp>
    </p:spTree>
    <p:extLst>
      <p:ext uri="{BB962C8B-B14F-4D97-AF65-F5344CB8AC3E}">
        <p14:creationId xmlns:p14="http://schemas.microsoft.com/office/powerpoint/2010/main" val="1511421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535063-72A2-E5B4-CA06-B896BB2A2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50" y="475934"/>
            <a:ext cx="6935953" cy="792796"/>
          </a:xfrm>
        </p:spPr>
        <p:txBody>
          <a:bodyPr anchor="ctr">
            <a:normAutofit fontScale="90000"/>
          </a:bodyPr>
          <a:lstStyle/>
          <a:p>
            <a:r>
              <a:rPr lang="nl-NL" dirty="0"/>
              <a:t>The </a:t>
            </a:r>
            <a:r>
              <a:rPr lang="nl-NL" dirty="0" err="1"/>
              <a:t>Mastery</a:t>
            </a:r>
            <a:r>
              <a:rPr lang="nl-NL" dirty="0"/>
              <a:t> Drive in </a:t>
            </a:r>
            <a:r>
              <a:rPr lang="nl-NL" dirty="0" err="1"/>
              <a:t>the</a:t>
            </a:r>
            <a:r>
              <a:rPr lang="nl-NL" dirty="0"/>
              <a:t> Context of </a:t>
            </a:r>
            <a:r>
              <a:rPr lang="nl-NL" dirty="0" err="1"/>
              <a:t>Sustainability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0929027-D32B-B253-EC6B-422EEEAE4E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6" y="5738043"/>
            <a:ext cx="683315" cy="8591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60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nl-NL" sz="600"/>
          </a:p>
        </p:txBody>
      </p:sp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49BCCC2F-6079-025E-176A-7F38124B75B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232258" y="2228851"/>
            <a:ext cx="4678799" cy="3263462"/>
          </a:xfrm>
          <a:noFill/>
        </p:spPr>
      </p:pic>
    </p:spTree>
    <p:extLst>
      <p:ext uri="{BB962C8B-B14F-4D97-AF65-F5344CB8AC3E}">
        <p14:creationId xmlns:p14="http://schemas.microsoft.com/office/powerpoint/2010/main" val="2612037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ongewerveld&#10;&#10;Automatisch gegenereerde beschrijving">
            <a:extLst>
              <a:ext uri="{FF2B5EF4-FFF2-40B4-BE49-F238E27FC236}">
                <a16:creationId xmlns:a16="http://schemas.microsoft.com/office/drawing/2014/main" id="{A4027E83-2179-59E8-9A58-0DFBD776E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998663"/>
            <a:ext cx="2582863" cy="4005263"/>
          </a:xfrm>
          <a:prstGeom prst="rect">
            <a:avLst/>
          </a:prstGeom>
        </p:spPr>
      </p:pic>
      <p:pic>
        <p:nvPicPr>
          <p:cNvPr id="7" name="Tijdelijke aanduiding voor inhoud 6" descr="Afbeelding met tekst, water, buiten, boot&#10;&#10;Automatisch gegenereerde beschrijving">
            <a:extLst>
              <a:ext uri="{FF2B5EF4-FFF2-40B4-BE49-F238E27FC236}">
                <a16:creationId xmlns:a16="http://schemas.microsoft.com/office/drawing/2014/main" id="{53691D17-2DE1-8D5D-4E35-D2085F05196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r="17532" b="3"/>
          <a:stretch/>
        </p:blipFill>
        <p:spPr>
          <a:xfrm>
            <a:off x="2944813" y="1998663"/>
            <a:ext cx="5908675" cy="4005263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8313970-10BF-859B-403F-E0E95EDA5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2" y="6577373"/>
            <a:ext cx="683315" cy="1145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80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nl-NL" sz="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F31A40-BFC7-124D-17D9-EDF581E6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3" y="365126"/>
            <a:ext cx="8570014" cy="1060089"/>
          </a:xfrm>
        </p:spPr>
        <p:txBody>
          <a:bodyPr anchor="t">
            <a:normAutofit/>
          </a:bodyPr>
          <a:lstStyle/>
          <a:p>
            <a:r>
              <a:rPr lang="nl-NL" dirty="0" err="1"/>
              <a:t>Challenges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Mastery</a:t>
            </a:r>
            <a:r>
              <a:rPr lang="nl-NL" dirty="0"/>
              <a:t> Drive in </a:t>
            </a:r>
            <a:r>
              <a:rPr lang="nl-NL" dirty="0" err="1"/>
              <a:t>Sustainability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7902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1A219-60DA-947F-64C9-D23CEBF8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79" y="593794"/>
            <a:ext cx="8570014" cy="686434"/>
          </a:xfrm>
        </p:spPr>
        <p:txBody>
          <a:bodyPr/>
          <a:lstStyle/>
          <a:p>
            <a:r>
              <a:rPr lang="nl-NL" dirty="0"/>
              <a:t>Drive 3: </a:t>
            </a:r>
            <a:r>
              <a:rPr lang="nl-NL" u="sng" dirty="0" err="1"/>
              <a:t>Relating</a:t>
            </a:r>
            <a:endParaRPr lang="nl-NL" u="sng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6E674C-73C2-6C88-2FFD-C937FBD65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1884EE26-DD89-B211-5C10-3FA52B0E632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“Trust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openness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products</a:t>
            </a:r>
            <a:r>
              <a:rPr lang="nl-NL" dirty="0"/>
              <a:t> of </a:t>
            </a:r>
            <a:r>
              <a:rPr lang="nl-NL" dirty="0" err="1"/>
              <a:t>positive</a:t>
            </a:r>
            <a:r>
              <a:rPr lang="nl-NL" dirty="0"/>
              <a:t> </a:t>
            </a:r>
            <a:r>
              <a:rPr lang="nl-NL" dirty="0" err="1"/>
              <a:t>attachments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others</a:t>
            </a:r>
            <a:r>
              <a:rPr lang="nl-NL" dirty="0"/>
              <a:t>, are </a:t>
            </a:r>
            <a:r>
              <a:rPr lang="nl-NL" dirty="0" err="1"/>
              <a:t>indispensable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formation</a:t>
            </a:r>
            <a:r>
              <a:rPr lang="nl-NL" dirty="0"/>
              <a:t> of hope.” 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sz="1800" dirty="0" err="1"/>
              <a:t>Scioli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Biller</a:t>
            </a:r>
            <a:r>
              <a:rPr lang="nl-NL" sz="1800" dirty="0"/>
              <a:t>, </a:t>
            </a:r>
            <a:r>
              <a:rPr lang="nl-NL" sz="1800" i="1" dirty="0"/>
              <a:t>Hope in </a:t>
            </a:r>
            <a:r>
              <a:rPr lang="nl-NL" sz="1800" i="1" dirty="0" err="1"/>
              <a:t>the</a:t>
            </a:r>
            <a:r>
              <a:rPr lang="nl-NL" sz="1800" i="1" dirty="0"/>
              <a:t> Age of </a:t>
            </a:r>
            <a:r>
              <a:rPr lang="nl-NL" sz="1800" i="1" dirty="0" err="1"/>
              <a:t>Anxiety</a:t>
            </a:r>
            <a:r>
              <a:rPr lang="nl-NL" sz="1800" dirty="0"/>
              <a:t>, 33.</a:t>
            </a:r>
          </a:p>
        </p:txBody>
      </p:sp>
      <p:pic>
        <p:nvPicPr>
          <p:cNvPr id="8" name="Tijdelijke aanduiding voor inhoud 7" descr="Afbeelding met lucht, buiten, persoon, zonsondergang&#10;&#10;Automatisch gegenereerde beschrijving">
            <a:extLst>
              <a:ext uri="{FF2B5EF4-FFF2-40B4-BE49-F238E27FC236}">
                <a16:creationId xmlns:a16="http://schemas.microsoft.com/office/drawing/2014/main" id="{9D34AB1F-FBEF-A51A-1494-520B139E86C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00404" y="2228850"/>
            <a:ext cx="3688207" cy="3263900"/>
          </a:xfrm>
        </p:spPr>
      </p:pic>
    </p:spTree>
    <p:extLst>
      <p:ext uri="{BB962C8B-B14F-4D97-AF65-F5344CB8AC3E}">
        <p14:creationId xmlns:p14="http://schemas.microsoft.com/office/powerpoint/2010/main" val="3565645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7" descr="Afbeelding met persoon, person, binnen, stropdas&#10;&#10;Automatisch gegenereerde beschrijving">
            <a:extLst>
              <a:ext uri="{FF2B5EF4-FFF2-40B4-BE49-F238E27FC236}">
                <a16:creationId xmlns:a16="http://schemas.microsoft.com/office/drawing/2014/main" id="{773DAA72-8EFE-DA0F-A1CF-439BCA263D7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85750" y="2243138"/>
            <a:ext cx="4241800" cy="3517900"/>
          </a:xfrm>
        </p:spPr>
      </p:pic>
      <p:pic>
        <p:nvPicPr>
          <p:cNvPr id="8" name="Tijdelijke aanduiding voor inhoud 7" descr="Afbeelding met tekst, buiten, persoon, person&#10;&#10;Automatisch gegenereerde beschrijving">
            <a:extLst>
              <a:ext uri="{FF2B5EF4-FFF2-40B4-BE49-F238E27FC236}">
                <a16:creationId xmlns:a16="http://schemas.microsoft.com/office/drawing/2014/main" id="{C6BEB8E7-15E7-22AD-2AB8-4EC2D25FBB1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4603750" y="2243138"/>
            <a:ext cx="4249738" cy="35179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0776CF1-1A19-17AF-59BB-BBD19F958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3" y="365126"/>
            <a:ext cx="8570014" cy="1060089"/>
          </a:xfrm>
        </p:spPr>
        <p:txBody>
          <a:bodyPr anchor="t">
            <a:normAutofit/>
          </a:bodyPr>
          <a:lstStyle/>
          <a:p>
            <a:r>
              <a:rPr lang="nl-NL" dirty="0"/>
              <a:t>The </a:t>
            </a:r>
            <a:r>
              <a:rPr lang="nl-NL" dirty="0" err="1"/>
              <a:t>Importance</a:t>
            </a:r>
            <a:r>
              <a:rPr lang="nl-NL" dirty="0"/>
              <a:t> of </a:t>
            </a:r>
            <a:r>
              <a:rPr lang="nl-NL" dirty="0" err="1"/>
              <a:t>Relating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Broad</a:t>
            </a:r>
            <a:r>
              <a:rPr lang="nl-NL" dirty="0"/>
              <a:t> Spectrum of </a:t>
            </a:r>
            <a:r>
              <a:rPr lang="nl-NL" dirty="0" err="1"/>
              <a:t>Political</a:t>
            </a:r>
            <a:r>
              <a:rPr lang="nl-NL" dirty="0"/>
              <a:t> </a:t>
            </a:r>
            <a:r>
              <a:rPr lang="nl-NL" dirty="0" err="1"/>
              <a:t>Ecology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E7314E0-03E9-2EBB-08A6-8A3B5C6CF7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4942" y="6577373"/>
            <a:ext cx="6472360" cy="1145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800"/>
              <a:t>Hope as </a:t>
            </a:r>
            <a:r>
              <a:rPr lang="nl-NL" sz="800" err="1"/>
              <a:t>an</a:t>
            </a:r>
            <a:r>
              <a:rPr lang="nl-NL" sz="800"/>
              <a:t> </a:t>
            </a:r>
            <a:r>
              <a:rPr lang="nl-NL" sz="800" err="1"/>
              <a:t>Ecological</a:t>
            </a:r>
            <a:r>
              <a:rPr lang="nl-NL" sz="800"/>
              <a:t> </a:t>
            </a:r>
            <a:r>
              <a:rPr lang="nl-NL" sz="800" err="1"/>
              <a:t>Political</a:t>
            </a:r>
            <a:r>
              <a:rPr lang="nl-NL" sz="800"/>
              <a:t> </a:t>
            </a:r>
            <a:r>
              <a:rPr lang="nl-NL" sz="800" err="1"/>
              <a:t>Virtue</a:t>
            </a:r>
            <a:endParaRPr lang="nl-NL" sz="80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6F6E321-05EF-696B-7039-6B1F618043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2" y="6577373"/>
            <a:ext cx="683315" cy="1145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4025883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E3EBD8-9536-54E6-5E87-AD44E2B6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Importance</a:t>
            </a:r>
            <a:r>
              <a:rPr lang="nl-NL" dirty="0"/>
              <a:t> of </a:t>
            </a:r>
            <a:r>
              <a:rPr lang="nl-NL" dirty="0" err="1"/>
              <a:t>Reflection</a:t>
            </a:r>
            <a:r>
              <a:rPr lang="nl-NL" dirty="0"/>
              <a:t> on </a:t>
            </a:r>
            <a:r>
              <a:rPr lang="nl-NL" dirty="0" err="1"/>
              <a:t>Anthropology</a:t>
            </a:r>
            <a:r>
              <a:rPr lang="nl-NL" dirty="0"/>
              <a:t> in </a:t>
            </a:r>
            <a:r>
              <a:rPr lang="nl-NL" dirty="0" err="1"/>
              <a:t>Economics</a:t>
            </a:r>
            <a:r>
              <a:rPr lang="nl-NL" dirty="0"/>
              <a:t> (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beyond</a:t>
            </a:r>
            <a:r>
              <a:rPr lang="nl-NL" dirty="0"/>
              <a:t>)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BA823EC-C749-61C9-4B9E-B0F5C9855F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9EC8584-A631-78D8-FEBB-7F1B71CAC5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CC5841E-A449-00DE-0A1D-0A28135A65C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Altruism</a:t>
            </a:r>
            <a:r>
              <a:rPr lang="nl-NL" dirty="0"/>
              <a:t> </a:t>
            </a:r>
            <a:r>
              <a:rPr lang="nl-NL" dirty="0" err="1"/>
              <a:t>often</a:t>
            </a:r>
            <a:r>
              <a:rPr lang="nl-NL" dirty="0"/>
              <a:t> </a:t>
            </a:r>
            <a:r>
              <a:rPr lang="nl-NL" dirty="0" err="1"/>
              <a:t>decreases</a:t>
            </a:r>
            <a:r>
              <a:rPr lang="nl-NL" dirty="0"/>
              <a:t> </a:t>
            </a:r>
            <a:r>
              <a:rPr lang="nl-NL" dirty="0" err="1"/>
              <a:t>under</a:t>
            </a:r>
            <a:r>
              <a:rPr lang="nl-NL" dirty="0"/>
              <a:t> </a:t>
            </a:r>
            <a:r>
              <a:rPr lang="nl-NL" dirty="0" err="1"/>
              <a:t>students</a:t>
            </a:r>
            <a:r>
              <a:rPr lang="nl-NL" dirty="0"/>
              <a:t> of </a:t>
            </a:r>
            <a:r>
              <a:rPr lang="nl-NL" dirty="0" err="1"/>
              <a:t>economics</a:t>
            </a:r>
            <a:r>
              <a:rPr lang="nl-NL" dirty="0"/>
              <a:t>, as a </a:t>
            </a:r>
            <a:r>
              <a:rPr lang="nl-NL" dirty="0" err="1"/>
              <a:t>result</a:t>
            </a:r>
            <a:r>
              <a:rPr lang="nl-NL" dirty="0"/>
              <a:t> of </a:t>
            </a:r>
            <a:r>
              <a:rPr lang="nl-NL" dirty="0" err="1"/>
              <a:t>their</a:t>
            </a:r>
            <a:r>
              <a:rPr lang="nl-NL" dirty="0"/>
              <a:t> studies</a:t>
            </a:r>
          </a:p>
          <a:p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partly</a:t>
            </a:r>
            <a:r>
              <a:rPr lang="nl-NL" dirty="0"/>
              <a:t> </a:t>
            </a:r>
            <a:r>
              <a:rPr lang="nl-NL" dirty="0" err="1"/>
              <a:t>due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(</a:t>
            </a:r>
            <a:r>
              <a:rPr lang="nl-NL" dirty="0" err="1"/>
              <a:t>implicit</a:t>
            </a:r>
            <a:r>
              <a:rPr lang="nl-NL" dirty="0"/>
              <a:t>) </a:t>
            </a:r>
            <a:r>
              <a:rPr lang="nl-NL" dirty="0" err="1"/>
              <a:t>anthropology</a:t>
            </a:r>
            <a:r>
              <a:rPr lang="nl-NL" dirty="0"/>
              <a:t> on </a:t>
            </a:r>
            <a:r>
              <a:rPr lang="nl-NL" dirty="0" err="1"/>
              <a:t>which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field is </a:t>
            </a:r>
            <a:r>
              <a:rPr lang="nl-NL" dirty="0" err="1"/>
              <a:t>based</a:t>
            </a:r>
            <a:r>
              <a:rPr lang="nl-NL" dirty="0"/>
              <a:t>: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i="1" dirty="0"/>
              <a:t>homo </a:t>
            </a:r>
            <a:r>
              <a:rPr lang="nl-NL" i="1" dirty="0" err="1"/>
              <a:t>economicus</a:t>
            </a:r>
            <a:endParaRPr lang="nl-NL" i="1" dirty="0"/>
          </a:p>
          <a:p>
            <a:endParaRPr lang="nl-NL" i="1" dirty="0"/>
          </a:p>
          <a:p>
            <a:endParaRPr lang="nl-NL" i="1" dirty="0"/>
          </a:p>
          <a:p>
            <a:pPr marL="0" indent="0">
              <a:buNone/>
            </a:pPr>
            <a:r>
              <a:rPr lang="nl-NL" sz="2000" dirty="0"/>
              <a:t>See </a:t>
            </a:r>
            <a:r>
              <a:rPr lang="nl-NL" sz="2000" dirty="0" err="1"/>
              <a:t>for</a:t>
            </a:r>
            <a:r>
              <a:rPr lang="nl-NL" sz="2000" dirty="0"/>
              <a:t> </a:t>
            </a:r>
            <a:r>
              <a:rPr lang="nl-NL" sz="2000" dirty="0" err="1"/>
              <a:t>example</a:t>
            </a:r>
            <a:r>
              <a:rPr lang="nl-NL" sz="2000" dirty="0"/>
              <a:t>: Long Wang, Deepak </a:t>
            </a:r>
            <a:r>
              <a:rPr lang="nl-NL" sz="2000" dirty="0" err="1"/>
              <a:t>Malhotra</a:t>
            </a:r>
            <a:r>
              <a:rPr lang="nl-NL" sz="2000" dirty="0"/>
              <a:t>, </a:t>
            </a:r>
            <a:r>
              <a:rPr lang="nl-NL" sz="2000" dirty="0" err="1"/>
              <a:t>and</a:t>
            </a:r>
            <a:r>
              <a:rPr lang="nl-NL" sz="2000" dirty="0"/>
              <a:t> J. Keith </a:t>
            </a:r>
            <a:r>
              <a:rPr lang="nl-NL" sz="2000" dirty="0" err="1"/>
              <a:t>Murnighan</a:t>
            </a:r>
            <a:r>
              <a:rPr lang="nl-NL" sz="2000" dirty="0"/>
              <a:t>, “</a:t>
            </a:r>
            <a:r>
              <a:rPr lang="nl-NL" sz="2000" dirty="0" err="1"/>
              <a:t>Economics</a:t>
            </a:r>
            <a:r>
              <a:rPr lang="nl-NL" sz="2000" dirty="0"/>
              <a:t> </a:t>
            </a:r>
            <a:r>
              <a:rPr lang="nl-NL" sz="2000" dirty="0" err="1"/>
              <a:t>Education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Greed</a:t>
            </a:r>
            <a:r>
              <a:rPr lang="nl-NL" sz="2000" dirty="0"/>
              <a:t>,” </a:t>
            </a:r>
            <a:r>
              <a:rPr lang="nl-NL" sz="2000" i="1" dirty="0"/>
              <a:t>Academy of Management Learning &amp; </a:t>
            </a:r>
            <a:r>
              <a:rPr lang="nl-NL" sz="2000" i="1" dirty="0" err="1"/>
              <a:t>Education</a:t>
            </a:r>
            <a:r>
              <a:rPr lang="nl-NL" sz="2000" dirty="0"/>
              <a:t> 10, no. 4 (2011): 643–660.</a:t>
            </a:r>
          </a:p>
        </p:txBody>
      </p:sp>
    </p:spTree>
    <p:extLst>
      <p:ext uri="{BB962C8B-B14F-4D97-AF65-F5344CB8AC3E}">
        <p14:creationId xmlns:p14="http://schemas.microsoft.com/office/powerpoint/2010/main" val="3131961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6A3C02-D111-F82D-3ACB-8A943E3F75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6" y="5738043"/>
            <a:ext cx="683315" cy="8591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60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nl-NL" sz="600"/>
          </a:p>
        </p:txBody>
      </p:sp>
      <p:pic>
        <p:nvPicPr>
          <p:cNvPr id="8" name="Tijdelijke aanduiding voor inhoud 7" descr="Afbeelding met water, buiten, lucht, rots&#10;&#10;Automatisch gegenereerde beschrijving">
            <a:extLst>
              <a:ext uri="{FF2B5EF4-FFF2-40B4-BE49-F238E27FC236}">
                <a16:creationId xmlns:a16="http://schemas.microsoft.com/office/drawing/2014/main" id="{AEEE9F95-0953-D9DB-2B63-31B150527F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6169" r="2" b="2891"/>
          <a:stretch/>
        </p:blipFill>
        <p:spPr>
          <a:xfrm>
            <a:off x="4579888" y="2032907"/>
            <a:ext cx="4277123" cy="2917262"/>
          </a:xfrm>
          <a:noFill/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BB3D3C8C-BD5D-B3C9-F073-09FF6ED4ADE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9888" y="5136213"/>
            <a:ext cx="4277123" cy="24731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 Example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DD8D28-1DEE-EEC1-074D-E7F6F747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3" y="1131096"/>
            <a:ext cx="8562130" cy="607898"/>
          </a:xfrm>
        </p:spPr>
        <p:txBody>
          <a:bodyPr anchor="t">
            <a:normAutofit/>
          </a:bodyPr>
          <a:lstStyle/>
          <a:p>
            <a:r>
              <a:rPr lang="nl-NL" dirty="0"/>
              <a:t>The Findhorn Foundation on </a:t>
            </a:r>
            <a:r>
              <a:rPr lang="nl-NL" dirty="0" err="1"/>
              <a:t>the</a:t>
            </a:r>
            <a:r>
              <a:rPr lang="nl-NL" dirty="0"/>
              <a:t> Island </a:t>
            </a:r>
            <a:r>
              <a:rPr lang="nl-NL" dirty="0" err="1"/>
              <a:t>Erraid</a:t>
            </a:r>
            <a:endParaRPr lang="nl-NL" dirty="0"/>
          </a:p>
        </p:txBody>
      </p:sp>
      <p:pic>
        <p:nvPicPr>
          <p:cNvPr id="10" name="Tijdelijke aanduiding voor inhoud 9" descr="Afbeelding met gras, weg&#10;&#10;Automatisch gegenereerde beschrijving">
            <a:extLst>
              <a:ext uri="{FF2B5EF4-FFF2-40B4-BE49-F238E27FC236}">
                <a16:creationId xmlns:a16="http://schemas.microsoft.com/office/drawing/2014/main" id="{6807565D-C892-A830-779F-375E98EB29D3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3"/>
          <a:srcRect l="10625" r="12991" b="1"/>
          <a:stretch/>
        </p:blipFill>
        <p:spPr>
          <a:xfrm>
            <a:off x="286993" y="2032398"/>
            <a:ext cx="3835400" cy="3351609"/>
          </a:xfrm>
          <a:noFill/>
        </p:spPr>
      </p:pic>
    </p:spTree>
    <p:extLst>
      <p:ext uri="{BB962C8B-B14F-4D97-AF65-F5344CB8AC3E}">
        <p14:creationId xmlns:p14="http://schemas.microsoft.com/office/powerpoint/2010/main" val="894520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830156-405A-2E2F-907B-217328D5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3" y="1131097"/>
            <a:ext cx="8570014" cy="795067"/>
          </a:xfrm>
        </p:spPr>
        <p:txBody>
          <a:bodyPr anchor="t">
            <a:normAutofit/>
          </a:bodyPr>
          <a:lstStyle/>
          <a:p>
            <a:r>
              <a:rPr lang="nl-NL" dirty="0" err="1"/>
              <a:t>Challenges</a:t>
            </a:r>
            <a:r>
              <a:rPr lang="nl-NL" dirty="0"/>
              <a:t> </a:t>
            </a:r>
            <a:r>
              <a:rPr lang="nl-NL" dirty="0" err="1"/>
              <a:t>Pertaining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Relating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FFDAA8-8BDC-79C3-1F33-69268C75A3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6" y="5738043"/>
            <a:ext cx="683315" cy="8591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60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nl-NL" sz="60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D024E39-EF18-B893-2A83-CC3F67568F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6651" y="2228851"/>
            <a:ext cx="4025219" cy="3263462"/>
          </a:xfrm>
        </p:spPr>
        <p:txBody>
          <a:bodyPr>
            <a:normAutofit/>
          </a:bodyPr>
          <a:lstStyle/>
          <a:p>
            <a:r>
              <a:rPr lang="nl-NL" dirty="0"/>
              <a:t>Small </a:t>
            </a:r>
            <a:r>
              <a:rPr lang="nl-NL" dirty="0" err="1"/>
              <a:t>communities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have strong </a:t>
            </a:r>
            <a:r>
              <a:rPr lang="nl-NL" dirty="0" err="1"/>
              <a:t>mechanisms</a:t>
            </a:r>
            <a:r>
              <a:rPr lang="nl-NL" dirty="0"/>
              <a:t> of </a:t>
            </a:r>
            <a:r>
              <a:rPr lang="nl-NL" dirty="0" err="1"/>
              <a:t>exclusion</a:t>
            </a:r>
            <a:r>
              <a:rPr lang="nl-NL" dirty="0"/>
              <a:t> (</a:t>
            </a:r>
            <a:r>
              <a:rPr lang="nl-NL" dirty="0" err="1"/>
              <a:t>Poland’s</a:t>
            </a:r>
            <a:r>
              <a:rPr lang="nl-NL" dirty="0"/>
              <a:t> ‘LGBT-Free Zones’ as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)</a:t>
            </a:r>
          </a:p>
          <a:p>
            <a:r>
              <a:rPr lang="nl-NL" dirty="0" err="1"/>
              <a:t>Therefore</a:t>
            </a:r>
            <a:r>
              <a:rPr lang="nl-NL" dirty="0"/>
              <a:t>: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listen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marginalized</a:t>
            </a:r>
            <a:r>
              <a:rPr lang="nl-NL" dirty="0"/>
              <a:t> </a:t>
            </a:r>
            <a:r>
              <a:rPr lang="nl-NL" dirty="0" err="1"/>
              <a:t>voices</a:t>
            </a:r>
            <a:endParaRPr lang="nl-NL" dirty="0"/>
          </a:p>
        </p:txBody>
      </p:sp>
      <p:pic>
        <p:nvPicPr>
          <p:cNvPr id="8" name="Tijdelijke aanduiding voor inhoud 7" descr="Afbeelding met tekst, boek, persoon, binnen&#10;&#10;Automatisch gegenereerde beschrijving">
            <a:extLst>
              <a:ext uri="{FF2B5EF4-FFF2-40B4-BE49-F238E27FC236}">
                <a16:creationId xmlns:a16="http://schemas.microsoft.com/office/drawing/2014/main" id="{CE108266-64B1-395F-AFCE-5D1FD53AB3C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b="3193"/>
          <a:stretch/>
        </p:blipFill>
        <p:spPr>
          <a:xfrm>
            <a:off x="4831789" y="2228851"/>
            <a:ext cx="4025219" cy="3263462"/>
          </a:xfrm>
          <a:noFill/>
        </p:spPr>
      </p:pic>
    </p:spTree>
    <p:extLst>
      <p:ext uri="{BB962C8B-B14F-4D97-AF65-F5344CB8AC3E}">
        <p14:creationId xmlns:p14="http://schemas.microsoft.com/office/powerpoint/2010/main" val="2916073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D3A5E1-03BF-3B14-8CCC-D32A5C95D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3" y="1131097"/>
            <a:ext cx="8570014" cy="795067"/>
          </a:xfrm>
        </p:spPr>
        <p:txBody>
          <a:bodyPr anchor="t">
            <a:normAutofit/>
          </a:bodyPr>
          <a:lstStyle/>
          <a:p>
            <a:r>
              <a:rPr lang="nl-NL" dirty="0"/>
              <a:t>Drive 4: </a:t>
            </a:r>
            <a:r>
              <a:rPr lang="nl-NL" u="sng" dirty="0" err="1"/>
              <a:t>Giving</a:t>
            </a:r>
            <a:r>
              <a:rPr lang="nl-NL" u="sng" dirty="0"/>
              <a:t>/</a:t>
            </a:r>
            <a:r>
              <a:rPr lang="nl-NL" u="sng" dirty="0" err="1"/>
              <a:t>Experiencing</a:t>
            </a:r>
            <a:r>
              <a:rPr lang="nl-NL" u="sng" dirty="0"/>
              <a:t> </a:t>
            </a:r>
            <a:r>
              <a:rPr lang="nl-NL" u="sng" dirty="0" err="1"/>
              <a:t>Meaning</a:t>
            </a:r>
            <a:endParaRPr lang="nl-NL" u="sng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131F78-CE7D-A092-828A-90F7905329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6" y="5738043"/>
            <a:ext cx="683315" cy="8591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60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nl-NL" sz="60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50DE04C-36B2-1700-0A3C-889070F7BAB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6651" y="2228851"/>
            <a:ext cx="4025219" cy="32634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This dimension entails “. . . that you believe your personal existence to be meaningful and that you have integrated your life experiences within a framework of values and principles.”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Scioli and Biller, </a:t>
            </a:r>
            <a:r>
              <a:rPr lang="en-US" sz="1800" i="1" dirty="0"/>
              <a:t>Hope in the Age of Anxiety</a:t>
            </a:r>
            <a:r>
              <a:rPr lang="en-US" sz="1800" dirty="0"/>
              <a:t>, 211.</a:t>
            </a:r>
            <a:endParaRPr lang="nl-NL" sz="1800" dirty="0"/>
          </a:p>
        </p:txBody>
      </p:sp>
      <p:pic>
        <p:nvPicPr>
          <p:cNvPr id="7" name="Afbeelding 6" descr="Afbeelding met grond, buiten, bloem, plant&#10;&#10;Automatisch gegenereerde beschrijving">
            <a:extLst>
              <a:ext uri="{FF2B5EF4-FFF2-40B4-BE49-F238E27FC236}">
                <a16:creationId xmlns:a16="http://schemas.microsoft.com/office/drawing/2014/main" id="{B52EDA4D-754F-B02D-C123-F8894D7E0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0" r="-4" b="-4"/>
          <a:stretch/>
        </p:blipFill>
        <p:spPr>
          <a:xfrm>
            <a:off x="4831789" y="2228851"/>
            <a:ext cx="4025219" cy="3263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060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74F12AE-8B59-948C-5ABF-D91E9C0AB4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6" y="5738043"/>
            <a:ext cx="683315" cy="8591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600"/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nl-NL" sz="600"/>
          </a:p>
        </p:txBody>
      </p:sp>
      <p:pic>
        <p:nvPicPr>
          <p:cNvPr id="18" name="Tijdelijke aanduiding voor inhoud 17">
            <a:extLst>
              <a:ext uri="{FF2B5EF4-FFF2-40B4-BE49-F238E27FC236}">
                <a16:creationId xmlns:a16="http://schemas.microsoft.com/office/drawing/2014/main" id="{2E6930EE-0DCF-DB18-40CD-CE6EF9B0B0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r="2500" b="-1"/>
          <a:stretch/>
        </p:blipFill>
        <p:spPr>
          <a:xfrm>
            <a:off x="4572000" y="1678577"/>
            <a:ext cx="4277123" cy="2917262"/>
          </a:xfr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5D11285-3B4E-F232-3123-DA89B3245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19" y="885357"/>
            <a:ext cx="8562130" cy="607898"/>
          </a:xfrm>
        </p:spPr>
        <p:txBody>
          <a:bodyPr anchor="t">
            <a:normAutofit/>
          </a:bodyPr>
          <a:lstStyle/>
          <a:p>
            <a:r>
              <a:rPr lang="nl-NL" i="1" dirty="0" err="1"/>
              <a:t>Ecocentrism</a:t>
            </a:r>
            <a:r>
              <a:rPr lang="nl-NL" dirty="0"/>
              <a:t> as New </a:t>
            </a:r>
            <a:r>
              <a:rPr lang="nl-NL" dirty="0" err="1"/>
              <a:t>Meaning</a:t>
            </a:r>
            <a:r>
              <a:rPr lang="nl-NL" dirty="0"/>
              <a:t> </a:t>
            </a:r>
            <a:r>
              <a:rPr lang="nl-NL" dirty="0" err="1"/>
              <a:t>Paradigm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AEE6E92-6B12-86CC-23FC-B1BD6375CBD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err="1"/>
              <a:t>Leopold’s</a:t>
            </a:r>
            <a:r>
              <a:rPr lang="nl-NL" dirty="0"/>
              <a:t> new </a:t>
            </a:r>
            <a:r>
              <a:rPr lang="nl-NL" dirty="0" err="1"/>
              <a:t>ethical</a:t>
            </a:r>
            <a:r>
              <a:rPr lang="nl-NL" dirty="0"/>
              <a:t> </a:t>
            </a:r>
            <a:r>
              <a:rPr lang="nl-NL" dirty="0" err="1"/>
              <a:t>maxim</a:t>
            </a:r>
            <a:r>
              <a:rPr lang="nl-NL" dirty="0"/>
              <a:t>: “A </a:t>
            </a:r>
            <a:r>
              <a:rPr lang="nl-NL" dirty="0" err="1"/>
              <a:t>thing</a:t>
            </a:r>
            <a:r>
              <a:rPr lang="nl-NL" dirty="0"/>
              <a:t> is right </a:t>
            </a: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tends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preserve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integrity</a:t>
            </a:r>
            <a:r>
              <a:rPr lang="nl-NL" dirty="0"/>
              <a:t>, </a:t>
            </a:r>
            <a:r>
              <a:rPr lang="nl-NL" dirty="0" err="1"/>
              <a:t>stability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beauty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biotic</a:t>
            </a:r>
            <a:r>
              <a:rPr lang="nl-NL" dirty="0"/>
              <a:t> community. It is wrong </a:t>
            </a: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tends</a:t>
            </a:r>
            <a:r>
              <a:rPr lang="nl-NL" dirty="0"/>
              <a:t> </a:t>
            </a:r>
            <a:r>
              <a:rPr lang="nl-NL" dirty="0" err="1"/>
              <a:t>otherwise</a:t>
            </a:r>
            <a:r>
              <a:rPr lang="nl-NL" dirty="0"/>
              <a:t>.”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1800" dirty="0" err="1"/>
              <a:t>Aldo</a:t>
            </a:r>
            <a:r>
              <a:rPr lang="nl-NL" sz="1800" dirty="0"/>
              <a:t> Leopold, </a:t>
            </a:r>
            <a:r>
              <a:rPr lang="nl-NL" sz="1800" i="1" dirty="0"/>
              <a:t>A Sand </a:t>
            </a:r>
            <a:r>
              <a:rPr lang="nl-NL" sz="1800" i="1" dirty="0" err="1"/>
              <a:t>County</a:t>
            </a:r>
            <a:r>
              <a:rPr lang="nl-NL" sz="1800" i="1" dirty="0"/>
              <a:t> </a:t>
            </a:r>
            <a:r>
              <a:rPr lang="nl-NL" sz="1800" i="1" dirty="0" err="1"/>
              <a:t>Almanac</a:t>
            </a:r>
            <a:r>
              <a:rPr lang="nl-NL" sz="1800" i="1" dirty="0"/>
              <a:t> </a:t>
            </a:r>
            <a:r>
              <a:rPr lang="nl-NL" sz="1800" i="1" dirty="0" err="1"/>
              <a:t>and</a:t>
            </a:r>
            <a:r>
              <a:rPr lang="nl-NL" sz="1800" i="1" dirty="0"/>
              <a:t> Sketches </a:t>
            </a:r>
            <a:r>
              <a:rPr lang="nl-NL" sz="1800" i="1" dirty="0" err="1"/>
              <a:t>Here</a:t>
            </a:r>
            <a:r>
              <a:rPr lang="nl-NL" sz="1800" i="1" dirty="0"/>
              <a:t> </a:t>
            </a:r>
            <a:r>
              <a:rPr lang="nl-NL" sz="1800" i="1" dirty="0" err="1"/>
              <a:t>and</a:t>
            </a:r>
            <a:r>
              <a:rPr lang="nl-NL" sz="1800" i="1" dirty="0"/>
              <a:t> </a:t>
            </a:r>
            <a:r>
              <a:rPr lang="nl-NL" sz="1800" i="1" dirty="0" err="1"/>
              <a:t>There</a:t>
            </a:r>
            <a:r>
              <a:rPr lang="nl-NL" sz="1800" i="1" dirty="0"/>
              <a:t> </a:t>
            </a:r>
            <a:r>
              <a:rPr lang="nl-NL" sz="1800" dirty="0"/>
              <a:t>(Oxford: Oxford University Press, 1949), 262. </a:t>
            </a:r>
          </a:p>
        </p:txBody>
      </p:sp>
    </p:spTree>
    <p:extLst>
      <p:ext uri="{BB962C8B-B14F-4D97-AF65-F5344CB8AC3E}">
        <p14:creationId xmlns:p14="http://schemas.microsoft.com/office/powerpoint/2010/main" val="3255086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6F0081-8B37-D75A-D253-AFC928540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6" y="5738043"/>
            <a:ext cx="683315" cy="8591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600"/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nl-NL" sz="600"/>
          </a:p>
        </p:txBody>
      </p:sp>
      <p:pic>
        <p:nvPicPr>
          <p:cNvPr id="10" name="Tijdelijke aanduiding voor inhoud 9" descr="Afbeelding met tekst, persoon, person, binnen&#10;&#10;Automatisch gegenereerde beschrijving">
            <a:extLst>
              <a:ext uri="{FF2B5EF4-FFF2-40B4-BE49-F238E27FC236}">
                <a16:creationId xmlns:a16="http://schemas.microsoft.com/office/drawing/2014/main" id="{0545BB62-1095-48F1-0190-162AD95911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7612" r="2" b="7924"/>
          <a:stretch/>
        </p:blipFill>
        <p:spPr>
          <a:xfrm>
            <a:off x="4579888" y="2032907"/>
            <a:ext cx="4277123" cy="2917262"/>
          </a:xfrm>
          <a:noFill/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E82AA2CF-8523-2ED8-6817-9701DF7B627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9888" y="5136213"/>
            <a:ext cx="4277123" cy="24731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Hans Jonas’ responsibility ethics as an example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CAD28F-8311-EFFE-541C-1DC336499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3" y="1131096"/>
            <a:ext cx="8562130" cy="607898"/>
          </a:xfrm>
        </p:spPr>
        <p:txBody>
          <a:bodyPr anchor="t">
            <a:normAutofit/>
          </a:bodyPr>
          <a:lstStyle/>
          <a:p>
            <a:r>
              <a:rPr lang="nl-NL" i="1" dirty="0" err="1"/>
              <a:t>Anthropocentrism</a:t>
            </a:r>
            <a:r>
              <a:rPr lang="nl-NL" dirty="0"/>
              <a:t> as </a:t>
            </a:r>
            <a:r>
              <a:rPr lang="nl-NL" dirty="0" err="1"/>
              <a:t>Meaning</a:t>
            </a:r>
            <a:r>
              <a:rPr lang="nl-NL" dirty="0"/>
              <a:t> </a:t>
            </a:r>
            <a:r>
              <a:rPr lang="nl-NL" dirty="0" err="1"/>
              <a:t>Paradigm</a:t>
            </a:r>
            <a:endParaRPr lang="nl-NL" dirty="0"/>
          </a:p>
        </p:txBody>
      </p:sp>
      <p:pic>
        <p:nvPicPr>
          <p:cNvPr id="8" name="Tijdelijke aanduiding voor inhoud 7" descr="Afbeelding met tekst&#10;&#10;Automatisch gegenereerde beschrijving">
            <a:extLst>
              <a:ext uri="{FF2B5EF4-FFF2-40B4-BE49-F238E27FC236}">
                <a16:creationId xmlns:a16="http://schemas.microsoft.com/office/drawing/2014/main" id="{A89E9A86-AD19-DDE8-D9DC-AEA2FB0E105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3"/>
          <a:srcRect t="15098" r="3" b="31074"/>
          <a:stretch/>
        </p:blipFill>
        <p:spPr>
          <a:xfrm>
            <a:off x="286993" y="2032398"/>
            <a:ext cx="3835400" cy="3351609"/>
          </a:xfrm>
          <a:noFill/>
        </p:spPr>
      </p:pic>
    </p:spTree>
    <p:extLst>
      <p:ext uri="{BB962C8B-B14F-4D97-AF65-F5344CB8AC3E}">
        <p14:creationId xmlns:p14="http://schemas.microsoft.com/office/powerpoint/2010/main" val="755790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06E0B5-38C2-7950-78EB-EF4E21BCCC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6" y="5738043"/>
            <a:ext cx="683315" cy="8591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600"/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nl-NL" sz="600"/>
          </a:p>
        </p:txBody>
      </p:sp>
      <p:pic>
        <p:nvPicPr>
          <p:cNvPr id="8" name="Tijdelijke aanduiding voor inhoud 7" descr="Afbeelding met lucht, buiten, stad, haven&#10;&#10;Automatisch gegenereerde beschrijving">
            <a:extLst>
              <a:ext uri="{FF2B5EF4-FFF2-40B4-BE49-F238E27FC236}">
                <a16:creationId xmlns:a16="http://schemas.microsoft.com/office/drawing/2014/main" id="{61CAA052-A292-0E64-B3C8-8792A5D735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tretch/>
        </p:blipFill>
        <p:spPr>
          <a:xfrm>
            <a:off x="4579888" y="2165631"/>
            <a:ext cx="4277123" cy="2651815"/>
          </a:xfrm>
          <a:noFill/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EEC1443D-3EE7-7938-FA09-5B7BC76AD3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9888" y="5136213"/>
            <a:ext cx="4277123" cy="24731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Japan as example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C91C19-9348-2ABB-BA52-3892B6C2B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3" y="1131096"/>
            <a:ext cx="8562130" cy="607898"/>
          </a:xfrm>
        </p:spPr>
        <p:txBody>
          <a:bodyPr anchor="t">
            <a:normAutofit/>
          </a:bodyPr>
          <a:lstStyle/>
          <a:p>
            <a:r>
              <a:rPr lang="nl-NL" dirty="0" err="1"/>
              <a:t>Problems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Meaning</a:t>
            </a:r>
            <a:r>
              <a:rPr lang="nl-NL" dirty="0"/>
              <a:t> Drive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D606C9D-2465-037D-D0A5-D844E8FE9E5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6993" y="2032398"/>
            <a:ext cx="3835400" cy="3351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The </a:t>
            </a:r>
            <a:r>
              <a:rPr lang="nl-NL" dirty="0" err="1"/>
              <a:t>supposed</a:t>
            </a:r>
            <a:r>
              <a:rPr lang="nl-NL" dirty="0"/>
              <a:t> link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worldview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people’s</a:t>
            </a:r>
            <a:r>
              <a:rPr lang="nl-NL" dirty="0"/>
              <a:t> </a:t>
            </a:r>
            <a:r>
              <a:rPr lang="nl-NL" dirty="0" err="1"/>
              <a:t>behaviour</a:t>
            </a:r>
            <a:r>
              <a:rPr lang="nl-NL" dirty="0"/>
              <a:t> has been </a:t>
            </a:r>
            <a:r>
              <a:rPr lang="nl-NL" dirty="0" err="1"/>
              <a:t>under-researched</a:t>
            </a:r>
            <a:endParaRPr lang="nl-NL" dirty="0"/>
          </a:p>
          <a:p>
            <a:pPr marL="0" indent="0">
              <a:buNone/>
            </a:pPr>
            <a:r>
              <a:rPr lang="nl-NL" sz="1800" dirty="0" err="1"/>
              <a:t>Huey</a:t>
            </a:r>
            <a:r>
              <a:rPr lang="nl-NL" sz="1800" dirty="0"/>
              <a:t>-li Li, “On </a:t>
            </a:r>
            <a:r>
              <a:rPr lang="nl-NL" sz="1800" dirty="0" err="1"/>
              <a:t>the</a:t>
            </a:r>
            <a:r>
              <a:rPr lang="nl-NL" sz="1800" dirty="0"/>
              <a:t> Nature of </a:t>
            </a:r>
            <a:r>
              <a:rPr lang="nl-NL" sz="1800" dirty="0" err="1"/>
              <a:t>Environmental</a:t>
            </a:r>
            <a:r>
              <a:rPr lang="nl-NL" sz="1800" dirty="0"/>
              <a:t> </a:t>
            </a:r>
            <a:r>
              <a:rPr lang="nl-NL" sz="1800" dirty="0" err="1"/>
              <a:t>Education</a:t>
            </a:r>
            <a:r>
              <a:rPr lang="nl-NL" sz="1800" dirty="0"/>
              <a:t>,” </a:t>
            </a:r>
            <a:r>
              <a:rPr lang="nl-NL" sz="1800" i="1" dirty="0"/>
              <a:t>The </a:t>
            </a:r>
            <a:r>
              <a:rPr lang="nl-NL" sz="1800" i="1" dirty="0" err="1"/>
              <a:t>Philosophy</a:t>
            </a:r>
            <a:r>
              <a:rPr lang="nl-NL" sz="1800" i="1" dirty="0"/>
              <a:t> of </a:t>
            </a:r>
            <a:r>
              <a:rPr lang="nl-NL" sz="1800" i="1" dirty="0" err="1"/>
              <a:t>Educational</a:t>
            </a:r>
            <a:r>
              <a:rPr lang="nl-NL" sz="1800" i="1" dirty="0"/>
              <a:t> Society Yearbook </a:t>
            </a:r>
            <a:r>
              <a:rPr lang="nl-NL" sz="1800" dirty="0"/>
              <a:t>(1996): 256–263.</a:t>
            </a:r>
          </a:p>
        </p:txBody>
      </p:sp>
    </p:spTree>
    <p:extLst>
      <p:ext uri="{BB962C8B-B14F-4D97-AF65-F5344CB8AC3E}">
        <p14:creationId xmlns:p14="http://schemas.microsoft.com/office/powerpoint/2010/main" val="4019164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612CF1-EC6A-D344-224F-A50F3D0D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Summary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9BB959-8A50-70B2-1204-87ED6D8864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26</a:t>
            </a:fld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2AEFA07-804D-4594-AE09-F16C3965985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6651" y="2228851"/>
            <a:ext cx="7887045" cy="326346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dirty="0" err="1"/>
              <a:t>Anthropological</a:t>
            </a:r>
            <a:r>
              <a:rPr lang="nl-NL" dirty="0"/>
              <a:t> </a:t>
            </a:r>
            <a:r>
              <a:rPr lang="nl-NL" dirty="0" err="1"/>
              <a:t>choices</a:t>
            </a:r>
            <a:r>
              <a:rPr lang="nl-NL" dirty="0"/>
              <a:t> </a:t>
            </a:r>
            <a:r>
              <a:rPr lang="nl-NL" dirty="0" err="1"/>
              <a:t>play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important (but </a:t>
            </a:r>
            <a:r>
              <a:rPr lang="nl-NL" dirty="0" err="1"/>
              <a:t>often</a:t>
            </a:r>
            <a:r>
              <a:rPr lang="nl-NL" dirty="0"/>
              <a:t> </a:t>
            </a:r>
            <a:r>
              <a:rPr lang="nl-NL" dirty="0" err="1"/>
              <a:t>unexplicated</a:t>
            </a:r>
            <a:r>
              <a:rPr lang="nl-NL" dirty="0"/>
              <a:t>) </a:t>
            </a:r>
            <a:r>
              <a:rPr lang="nl-NL" dirty="0" err="1"/>
              <a:t>role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sustainability</a:t>
            </a:r>
            <a:r>
              <a:rPr lang="nl-NL" dirty="0"/>
              <a:t> discourse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err="1"/>
              <a:t>This</a:t>
            </a:r>
            <a:r>
              <a:rPr lang="nl-NL" dirty="0"/>
              <a:t> discourse </a:t>
            </a:r>
            <a:r>
              <a:rPr lang="nl-NL" dirty="0" err="1"/>
              <a:t>can</a:t>
            </a:r>
            <a:r>
              <a:rPr lang="nl-NL" dirty="0"/>
              <a:t> benefit </a:t>
            </a:r>
            <a:r>
              <a:rPr lang="nl-NL" dirty="0" err="1"/>
              <a:t>from</a:t>
            </a:r>
            <a:r>
              <a:rPr lang="nl-NL" dirty="0"/>
              <a:t> a </a:t>
            </a:r>
            <a:r>
              <a:rPr lang="nl-NL" dirty="0" err="1"/>
              <a:t>holistic</a:t>
            </a:r>
            <a:r>
              <a:rPr lang="nl-NL" dirty="0"/>
              <a:t> approach, in </a:t>
            </a:r>
            <a:r>
              <a:rPr lang="nl-NL" dirty="0" err="1"/>
              <a:t>which</a:t>
            </a:r>
            <a:r>
              <a:rPr lang="nl-NL" dirty="0"/>
              <a:t> </a:t>
            </a:r>
            <a:r>
              <a:rPr lang="nl-NL" dirty="0" err="1"/>
              <a:t>various</a:t>
            </a:r>
            <a:r>
              <a:rPr lang="nl-NL" dirty="0"/>
              <a:t> drives are </a:t>
            </a:r>
            <a:r>
              <a:rPr lang="nl-NL" dirty="0" err="1"/>
              <a:t>recognized</a:t>
            </a:r>
            <a:r>
              <a:rPr lang="nl-NL" dirty="0"/>
              <a:t> in </a:t>
            </a:r>
            <a:r>
              <a:rPr lang="nl-NL" dirty="0" err="1"/>
              <a:t>relation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3906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167E4-FA71-5058-EC2B-52B384905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Room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Questions</a:t>
            </a:r>
            <a:r>
              <a:rPr lang="nl-NL" dirty="0"/>
              <a:t> &amp; </a:t>
            </a:r>
            <a:r>
              <a:rPr lang="nl-NL" dirty="0" err="1"/>
              <a:t>Discussion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BB15374-C003-3E1F-FB4F-C7CBB15EA0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236E98-A956-BCF8-6EA3-EB36461D3B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27</a:t>
            </a:fld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1FD6C2CD-AE53-B074-18FB-1C24505679A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nl-NL" dirty="0"/>
              <a:t>Is </a:t>
            </a:r>
            <a:r>
              <a:rPr lang="nl-NL" dirty="0" err="1"/>
              <a:t>it</a:t>
            </a:r>
            <a:r>
              <a:rPr lang="nl-NL" dirty="0"/>
              <a:t> indeed </a:t>
            </a:r>
            <a:r>
              <a:rPr lang="nl-NL" dirty="0" err="1"/>
              <a:t>helpful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focus on </a:t>
            </a:r>
            <a:r>
              <a:rPr lang="nl-NL" dirty="0" err="1"/>
              <a:t>anthropology</a:t>
            </a:r>
            <a:r>
              <a:rPr lang="nl-NL" dirty="0"/>
              <a:t>, </a:t>
            </a:r>
            <a:r>
              <a:rPr lang="nl-NL" dirty="0" err="1"/>
              <a:t>within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discourse of </a:t>
            </a:r>
            <a:r>
              <a:rPr lang="nl-NL" dirty="0" err="1"/>
              <a:t>sustainability</a:t>
            </a:r>
            <a:r>
              <a:rPr lang="nl-NL" dirty="0"/>
              <a:t>?</a:t>
            </a:r>
          </a:p>
          <a:p>
            <a:endParaRPr lang="nl-NL" dirty="0"/>
          </a:p>
          <a:p>
            <a:r>
              <a:rPr lang="nl-NL" dirty="0"/>
              <a:t>Do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four</a:t>
            </a:r>
            <a:r>
              <a:rPr lang="nl-NL" dirty="0"/>
              <a:t> drives </a:t>
            </a:r>
            <a:r>
              <a:rPr lang="nl-NL" dirty="0" err="1"/>
              <a:t>resonate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understanding</a:t>
            </a:r>
            <a:r>
              <a:rPr lang="nl-NL" dirty="0"/>
              <a:t> of human </a:t>
            </a:r>
            <a:r>
              <a:rPr lang="nl-NL" dirty="0" err="1"/>
              <a:t>beings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2448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3A2F24-BC34-6A12-B9DC-14253C1AB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Group </a:t>
            </a:r>
            <a:r>
              <a:rPr lang="nl-NL" dirty="0" err="1"/>
              <a:t>Work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42294F7-8221-245D-1C3D-5E17A13B5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26E17EB-5956-E68E-419C-31E5EDE9B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28</a:t>
            </a:fld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9D0BDD6-A76D-0E26-1EF5-934DADC5579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6650" y="1828801"/>
            <a:ext cx="8368252" cy="4351283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0458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6B638-B039-394F-BF0A-F0D74EE833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!</a:t>
            </a:r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4E3ECC-3202-A4AA-0CF8-7F4D18AC8D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706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A547B82-7BA9-05A7-4445-9245825D31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4942" y="6577373"/>
            <a:ext cx="6472360" cy="1145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800"/>
              <a:t>This is where your footer goes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78BC4E-2DB1-A06E-AC68-1CD83A018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2" y="6577373"/>
            <a:ext cx="683315" cy="1145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nl-NL" sz="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58E8E0-1325-76C4-5BB7-E4E25264F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3" y="365126"/>
            <a:ext cx="4030938" cy="810531"/>
          </a:xfrm>
        </p:spPr>
        <p:txBody>
          <a:bodyPr anchor="t">
            <a:normAutofit/>
          </a:bodyPr>
          <a:lstStyle/>
          <a:p>
            <a:r>
              <a:rPr lang="nl-NL" i="1" dirty="0"/>
              <a:t>Homo </a:t>
            </a:r>
            <a:r>
              <a:rPr lang="nl-NL" i="1" dirty="0" err="1"/>
              <a:t>Economicus</a:t>
            </a:r>
            <a:r>
              <a:rPr lang="nl-NL" dirty="0"/>
              <a:t>: A </a:t>
            </a:r>
            <a:r>
              <a:rPr lang="nl-NL" dirty="0" err="1"/>
              <a:t>Successful</a:t>
            </a:r>
            <a:r>
              <a:rPr lang="nl-NL" dirty="0"/>
              <a:t> Model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018F4C-3D1A-A398-3F50-EE29B5CA5A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8185" y="365127"/>
            <a:ext cx="4030938" cy="81053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55431CEB-C2AA-2E85-FC24-DA0E744EBE4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03919" y="1566863"/>
            <a:ext cx="4030938" cy="4468812"/>
          </a:xfrm>
        </p:spPr>
        <p:txBody>
          <a:bodyPr>
            <a:normAutofit/>
          </a:bodyPr>
          <a:lstStyle/>
          <a:p>
            <a:r>
              <a:rPr lang="nl-NL" i="1" dirty="0"/>
              <a:t>Homo </a:t>
            </a:r>
            <a:r>
              <a:rPr lang="nl-NL" i="1" dirty="0" err="1"/>
              <a:t>economicus</a:t>
            </a:r>
            <a:r>
              <a:rPr lang="nl-NL" dirty="0"/>
              <a:t>: “a </a:t>
            </a:r>
            <a:r>
              <a:rPr lang="nl-NL" dirty="0" err="1"/>
              <a:t>being</a:t>
            </a:r>
            <a:r>
              <a:rPr lang="nl-NL" dirty="0"/>
              <a:t> </a:t>
            </a:r>
            <a:r>
              <a:rPr lang="nl-NL" dirty="0" err="1"/>
              <a:t>who</a:t>
            </a:r>
            <a:r>
              <a:rPr lang="nl-NL" dirty="0"/>
              <a:t> </a:t>
            </a:r>
            <a:r>
              <a:rPr lang="nl-NL" dirty="0" err="1"/>
              <a:t>desires</a:t>
            </a:r>
            <a:r>
              <a:rPr lang="nl-NL" dirty="0"/>
              <a:t> </a:t>
            </a:r>
            <a:r>
              <a:rPr lang="nl-NL" dirty="0" err="1"/>
              <a:t>wealth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who</a:t>
            </a:r>
            <a:r>
              <a:rPr lang="nl-NL" dirty="0"/>
              <a:t> is </a:t>
            </a:r>
            <a:r>
              <a:rPr lang="nl-NL" dirty="0" err="1"/>
              <a:t>capable</a:t>
            </a:r>
            <a:r>
              <a:rPr lang="nl-NL" dirty="0"/>
              <a:t> of </a:t>
            </a:r>
            <a:r>
              <a:rPr lang="nl-NL" dirty="0" err="1"/>
              <a:t>judging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comparative</a:t>
            </a:r>
            <a:r>
              <a:rPr lang="nl-NL" dirty="0"/>
              <a:t> </a:t>
            </a:r>
            <a:r>
              <a:rPr lang="nl-NL" dirty="0" err="1"/>
              <a:t>efficacy</a:t>
            </a:r>
            <a:r>
              <a:rPr lang="nl-NL" dirty="0"/>
              <a:t> of means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obtaining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end” (John Stuart Mill)</a:t>
            </a:r>
          </a:p>
          <a:p>
            <a:r>
              <a:rPr lang="nl-NL" dirty="0" err="1"/>
              <a:t>Contemporary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: Gary S. Becker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F1F6101-0711-611A-BC96-912FDEB99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512" y="1566863"/>
            <a:ext cx="2982932" cy="4468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0132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5D58F2C-81EF-8145-89C0-2CDB5DF242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4942" y="6577373"/>
            <a:ext cx="6472360" cy="1145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800"/>
              <a:t>This is where your footer goes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9435DC-4C66-7249-A00B-A669D8C6E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2" y="6577373"/>
            <a:ext cx="683315" cy="1145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nl-NL" sz="80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86D650A-6F8D-4AD4-824C-44E3545C8A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8185" y="365127"/>
            <a:ext cx="4030938" cy="8105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Criticisms Regarding the </a:t>
            </a:r>
            <a:r>
              <a:rPr lang="en-US" i="1" dirty="0"/>
              <a:t>Homo Economicus</a:t>
            </a:r>
            <a:endParaRPr lang="en-US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BCF3EC3-CCB3-2C4C-8B43-1826F39D7BF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818185" y="1566863"/>
            <a:ext cx="4030938" cy="4468812"/>
          </a:xfrm>
        </p:spPr>
        <p:txBody>
          <a:bodyPr>
            <a:normAutofit/>
          </a:bodyPr>
          <a:lstStyle/>
          <a:p>
            <a:r>
              <a:rPr lang="nl-NL" dirty="0"/>
              <a:t>“We have </a:t>
            </a:r>
            <a:r>
              <a:rPr lang="nl-NL" dirty="0" err="1"/>
              <a:t>Paleolithic</a:t>
            </a:r>
            <a:r>
              <a:rPr lang="nl-NL" dirty="0"/>
              <a:t> </a:t>
            </a:r>
            <a:r>
              <a:rPr lang="nl-NL" dirty="0" err="1"/>
              <a:t>emotions</a:t>
            </a:r>
            <a:r>
              <a:rPr lang="nl-NL" dirty="0"/>
              <a:t>, </a:t>
            </a:r>
            <a:r>
              <a:rPr lang="nl-NL" dirty="0" err="1"/>
              <a:t>medieval</a:t>
            </a:r>
            <a:r>
              <a:rPr lang="nl-NL" dirty="0"/>
              <a:t> </a:t>
            </a:r>
            <a:r>
              <a:rPr lang="nl-NL" dirty="0" err="1"/>
              <a:t>institutions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godlike</a:t>
            </a:r>
            <a:r>
              <a:rPr lang="nl-NL" dirty="0"/>
              <a:t> </a:t>
            </a:r>
            <a:r>
              <a:rPr lang="nl-NL" dirty="0" err="1"/>
              <a:t>technology</a:t>
            </a:r>
            <a:r>
              <a:rPr lang="nl-NL" dirty="0"/>
              <a:t>.” (E. O. Wilson)</a:t>
            </a:r>
          </a:p>
          <a:p>
            <a:r>
              <a:rPr lang="nl-NL" dirty="0" err="1"/>
              <a:t>Maynard</a:t>
            </a:r>
            <a:r>
              <a:rPr lang="nl-NL" dirty="0"/>
              <a:t> Keynes: “The Markets are </a:t>
            </a:r>
            <a:r>
              <a:rPr lang="nl-NL" dirty="0" err="1"/>
              <a:t>moved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animal</a:t>
            </a:r>
            <a:r>
              <a:rPr lang="nl-NL" dirty="0"/>
              <a:t> spirits,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reason</a:t>
            </a:r>
            <a:r>
              <a:rPr lang="nl-NL" dirty="0"/>
              <a:t>” </a:t>
            </a:r>
          </a:p>
          <a:p>
            <a:pPr marL="457200" lvl="1" indent="0">
              <a:buNone/>
            </a:pPr>
            <a:r>
              <a:rPr lang="nl-NL" sz="1600" dirty="0"/>
              <a:t>Keynes, </a:t>
            </a:r>
            <a:r>
              <a:rPr lang="nl-NL" sz="1600" i="1" dirty="0"/>
              <a:t>The General </a:t>
            </a:r>
            <a:r>
              <a:rPr lang="nl-NL" sz="1600" i="1" dirty="0" err="1"/>
              <a:t>Theory</a:t>
            </a:r>
            <a:r>
              <a:rPr lang="nl-NL" sz="1600" i="1" dirty="0"/>
              <a:t> of </a:t>
            </a:r>
            <a:r>
              <a:rPr lang="nl-NL" sz="1600" i="1" dirty="0" err="1"/>
              <a:t>Employment</a:t>
            </a:r>
            <a:r>
              <a:rPr lang="nl-NL" sz="1600" i="1" dirty="0"/>
              <a:t>, Interest, </a:t>
            </a:r>
            <a:r>
              <a:rPr lang="nl-NL" sz="1600" i="1" dirty="0" err="1"/>
              <a:t>and</a:t>
            </a:r>
            <a:r>
              <a:rPr lang="nl-NL" sz="1600" i="1" dirty="0"/>
              <a:t> Money</a:t>
            </a:r>
            <a:r>
              <a:rPr lang="nl-NL" sz="1600" dirty="0"/>
              <a:t> (1936), 161. 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F1920032-7560-0741-898B-63B316146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6" r="12278"/>
          <a:stretch/>
        </p:blipFill>
        <p:spPr>
          <a:xfrm>
            <a:off x="286993" y="1566863"/>
            <a:ext cx="4038477" cy="4468812"/>
          </a:xfrm>
          <a:prstGeom prst="rect">
            <a:avLst/>
          </a:prstGeom>
          <a:noFill/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0B40D059-8106-F776-40B7-CC1F5A5CB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745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BA959-B833-3D44-ACF2-F316B5F834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4942" y="6577373"/>
            <a:ext cx="6472360" cy="1145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800"/>
              <a:t>This is where your footer goes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9E33A-0F8D-1B47-B52B-998ABB570A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2" y="6577373"/>
            <a:ext cx="683315" cy="1145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nl-NL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2A904E-9BAC-4D4A-9D53-705E10CC7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3" y="365126"/>
            <a:ext cx="4030938" cy="810531"/>
          </a:xfrm>
        </p:spPr>
        <p:txBody>
          <a:bodyPr anchor="t">
            <a:normAutofit/>
          </a:bodyPr>
          <a:lstStyle/>
          <a:p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Proposal</a:t>
            </a:r>
            <a:r>
              <a:rPr lang="nl-NL" dirty="0"/>
              <a:t>: </a:t>
            </a:r>
            <a:r>
              <a:rPr lang="nl-NL" dirty="0" err="1"/>
              <a:t>Broadening</a:t>
            </a:r>
            <a:r>
              <a:rPr lang="nl-NL" dirty="0"/>
              <a:t> (</a:t>
            </a:r>
            <a:r>
              <a:rPr lang="nl-NL" dirty="0" err="1"/>
              <a:t>Economic</a:t>
            </a:r>
            <a:r>
              <a:rPr lang="nl-NL" dirty="0"/>
              <a:t>) </a:t>
            </a:r>
            <a:r>
              <a:rPr lang="nl-NL" dirty="0" err="1"/>
              <a:t>Anthropology</a:t>
            </a:r>
            <a:endParaRPr lang="en-BE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DB795A5-9A0D-4502-AE5D-C4DE006D32C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8185" y="365127"/>
            <a:ext cx="4030938" cy="81053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Homo </a:t>
            </a:r>
            <a:r>
              <a:rPr lang="en-US" i="1" dirty="0" err="1"/>
              <a:t>Florens</a:t>
            </a:r>
            <a:endParaRPr lang="en-US" i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0AD4CE-1ADC-B24A-BEC5-0F47EB61EA9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03919" y="1566863"/>
            <a:ext cx="4030938" cy="4468812"/>
          </a:xfrm>
        </p:spPr>
        <p:txBody>
          <a:bodyPr>
            <a:normAutofit/>
          </a:bodyPr>
          <a:lstStyle/>
          <a:p>
            <a:r>
              <a:rPr lang="nl-NL" dirty="0" err="1"/>
              <a:t>Dialogue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disciplines 1) </a:t>
            </a:r>
            <a:r>
              <a:rPr lang="nl-NL" dirty="0" err="1"/>
              <a:t>philosophy</a:t>
            </a:r>
            <a:r>
              <a:rPr lang="nl-NL" dirty="0"/>
              <a:t>, 2) </a:t>
            </a:r>
            <a:r>
              <a:rPr lang="nl-NL" dirty="0" err="1"/>
              <a:t>psychology</a:t>
            </a:r>
            <a:r>
              <a:rPr lang="nl-NL" dirty="0"/>
              <a:t>, 3) </a:t>
            </a:r>
            <a:r>
              <a:rPr lang="nl-NL" dirty="0" err="1"/>
              <a:t>theology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4) </a:t>
            </a:r>
            <a:r>
              <a:rPr lang="nl-NL" dirty="0" err="1"/>
              <a:t>economics</a:t>
            </a:r>
            <a:endParaRPr lang="nl-NL" dirty="0"/>
          </a:p>
          <a:p>
            <a:r>
              <a:rPr lang="nl-NL" dirty="0" err="1"/>
              <a:t>Valorization</a:t>
            </a:r>
            <a:r>
              <a:rPr lang="nl-NL" dirty="0"/>
              <a:t> </a:t>
            </a:r>
            <a:r>
              <a:rPr lang="nl-NL" dirty="0" err="1"/>
              <a:t>towards</a:t>
            </a:r>
            <a:r>
              <a:rPr lang="nl-NL" dirty="0"/>
              <a:t> concrete </a:t>
            </a:r>
            <a:r>
              <a:rPr lang="nl-NL" dirty="0" err="1"/>
              <a:t>practices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AA9653C-1F4F-5244-BB60-99F4C3109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787" y="983848"/>
            <a:ext cx="3258428" cy="5051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0638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02C1390-29F6-804F-A6A6-BEDF4EF0CD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4942" y="6577373"/>
            <a:ext cx="6472360" cy="1145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800"/>
              <a:t>This is where your footer goes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EA4D48-48A6-A542-B465-3D1A2C67B1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2" y="6577373"/>
            <a:ext cx="683315" cy="1145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nl-NL" sz="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96F824-A77D-D040-8F60-26B2E59DC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3" y="365126"/>
            <a:ext cx="4030938" cy="810531"/>
          </a:xfrm>
        </p:spPr>
        <p:txBody>
          <a:bodyPr anchor="t">
            <a:normAutofit/>
          </a:bodyPr>
          <a:lstStyle/>
          <a:p>
            <a:r>
              <a:rPr lang="nl-NL" dirty="0"/>
              <a:t>The </a:t>
            </a:r>
            <a:r>
              <a:rPr lang="nl-NL" dirty="0" err="1"/>
              <a:t>Importance</a:t>
            </a:r>
            <a:r>
              <a:rPr lang="nl-NL" dirty="0"/>
              <a:t> of a </a:t>
            </a:r>
            <a:r>
              <a:rPr lang="nl-NL" dirty="0" err="1"/>
              <a:t>Renewed</a:t>
            </a:r>
            <a:r>
              <a:rPr lang="nl-NL" dirty="0"/>
              <a:t> </a:t>
            </a:r>
            <a:r>
              <a:rPr lang="nl-NL" dirty="0" err="1"/>
              <a:t>Anthropology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48439B6-C24B-F540-A8F8-FED712C206C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03919" y="1566863"/>
            <a:ext cx="4030938" cy="446881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“…it is time to meet ourselves all over again by taking his [Mill’s] </a:t>
            </a:r>
            <a:r>
              <a:rPr lang="en-US" sz="1800" dirty="0">
                <a:solidFill>
                  <a:srgbClr val="FF0000"/>
                </a:solidFill>
              </a:rPr>
              <a:t>cartoon depiction out of the economic gallery and painting, in its place, a new portrait of humanity</a:t>
            </a:r>
            <a:r>
              <a:rPr lang="en-US" sz="1800" dirty="0"/>
              <a:t>. It will turn out to be the most important portrait commissioned in the twenty-first century, mattering not just to economists but to us all. Its preparatory sketches are under way and […] many artists are </a:t>
            </a:r>
            <a:r>
              <a:rPr lang="en-US" sz="1800" dirty="0">
                <a:solidFill>
                  <a:srgbClr val="FF0000"/>
                </a:solidFill>
              </a:rPr>
              <a:t>collaborating in piecing them together</a:t>
            </a:r>
            <a:r>
              <a:rPr lang="en-US" sz="1800" dirty="0"/>
              <a:t>, from psychologists, behavioral scientists and neurologists to sociologists, political scientists and, yes, economists.”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(Kate Raworth, </a:t>
            </a:r>
            <a:r>
              <a:rPr lang="en-US" sz="1800" i="1" dirty="0"/>
              <a:t>Doughnut Economics</a:t>
            </a:r>
            <a:r>
              <a:rPr lang="en-US" sz="1800" dirty="0"/>
              <a:t>)</a:t>
            </a:r>
            <a:endParaRPr lang="nl-BE" sz="1800" dirty="0"/>
          </a:p>
          <a:p>
            <a:pPr>
              <a:lnSpc>
                <a:spcPct val="90000"/>
              </a:lnSpc>
            </a:pPr>
            <a:endParaRPr lang="nl-NL" sz="1800" dirty="0"/>
          </a:p>
        </p:txBody>
      </p:sp>
      <p:pic>
        <p:nvPicPr>
          <p:cNvPr id="7" name="Afbeelding 6" descr="Afbeelding met persoon, groen&#10;&#10;Automatisch gegenereerde beschrijving">
            <a:extLst>
              <a:ext uri="{FF2B5EF4-FFF2-40B4-BE49-F238E27FC236}">
                <a16:creationId xmlns:a16="http://schemas.microsoft.com/office/drawing/2014/main" id="{E195E112-319A-F741-B2B0-BC750540D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5" r="3" b="16818"/>
          <a:stretch/>
        </p:blipFill>
        <p:spPr>
          <a:xfrm>
            <a:off x="4822740" y="1566863"/>
            <a:ext cx="4038477" cy="4468812"/>
          </a:xfrm>
          <a:prstGeom prst="rect">
            <a:avLst/>
          </a:prstGeom>
          <a:noFill/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B87ECC8-D3FD-AE83-028A-4FC4EC833D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dirty="0"/>
              <a:t>Kate </a:t>
            </a:r>
            <a:r>
              <a:rPr lang="nl-NL" dirty="0" err="1"/>
              <a:t>Raworth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1801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02653F-94AB-0E61-8DE8-697E38DC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93" y="365126"/>
            <a:ext cx="8570014" cy="1060089"/>
          </a:xfrm>
        </p:spPr>
        <p:txBody>
          <a:bodyPr anchor="t">
            <a:normAutofit/>
          </a:bodyPr>
          <a:lstStyle/>
          <a:p>
            <a:r>
              <a:rPr lang="nl-NL" dirty="0" err="1"/>
              <a:t>Anthropology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Sustainability</a:t>
            </a:r>
            <a:r>
              <a:rPr lang="nl-NL" dirty="0"/>
              <a:t> Discourse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FE13A8-E5B9-784A-8D13-C56D6CE2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4942" y="6577373"/>
            <a:ext cx="6472360" cy="1145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800"/>
              <a:t>This is where your footer goes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CFE815-79C0-94CF-9907-2FB421DA16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73692" y="6577373"/>
            <a:ext cx="683315" cy="1145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33C4FB7-2AE7-714A-B1BE-A251C8AF0DE6}" type="slidenum">
              <a:rPr lang="nl-NL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nl-NL" sz="80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EDBA72E-5B86-5965-E1A8-305193BEB22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6650" y="1828801"/>
            <a:ext cx="4025219" cy="43512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dirty="0"/>
              <a:t>The focus on </a:t>
            </a:r>
            <a:r>
              <a:rPr lang="nl-NL" dirty="0" err="1"/>
              <a:t>sustainability</a:t>
            </a:r>
            <a:r>
              <a:rPr lang="nl-NL" dirty="0"/>
              <a:t>, </a:t>
            </a:r>
            <a:r>
              <a:rPr lang="nl-NL" dirty="0" err="1"/>
              <a:t>specifically</a:t>
            </a:r>
            <a:r>
              <a:rPr lang="nl-NL" dirty="0"/>
              <a:t>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SDG’s</a:t>
            </a:r>
            <a:r>
              <a:rPr lang="nl-NL" dirty="0"/>
              <a:t>, </a:t>
            </a:r>
            <a:r>
              <a:rPr lang="nl-NL" dirty="0" err="1"/>
              <a:t>requires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anthropology</a:t>
            </a:r>
            <a:endParaRPr lang="nl-NL" dirty="0"/>
          </a:p>
          <a:p>
            <a:pPr>
              <a:lnSpc>
                <a:spcPct val="90000"/>
              </a:lnSpc>
            </a:pP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becomes</a:t>
            </a:r>
            <a:r>
              <a:rPr lang="nl-NL" dirty="0"/>
              <a:t> explicit in </a:t>
            </a:r>
            <a:r>
              <a:rPr lang="nl-NL" dirty="0" err="1"/>
              <a:t>the</a:t>
            </a:r>
            <a:r>
              <a:rPr lang="nl-NL" dirty="0"/>
              <a:t> ‘</a:t>
            </a:r>
            <a:r>
              <a:rPr lang="nl-NL" dirty="0" err="1"/>
              <a:t>capability</a:t>
            </a:r>
            <a:r>
              <a:rPr lang="nl-NL" dirty="0"/>
              <a:t> approach’ of Sen/</a:t>
            </a:r>
            <a:r>
              <a:rPr lang="nl-NL" dirty="0" err="1"/>
              <a:t>Nussbaum</a:t>
            </a:r>
            <a:r>
              <a:rPr lang="nl-NL" dirty="0"/>
              <a:t>,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example</a:t>
            </a:r>
            <a:endParaRPr lang="nl-NL" dirty="0"/>
          </a:p>
          <a:p>
            <a:pPr>
              <a:lnSpc>
                <a:spcPct val="90000"/>
              </a:lnSpc>
            </a:pPr>
            <a:endParaRPr lang="nl-NL" dirty="0"/>
          </a:p>
        </p:txBody>
      </p:sp>
      <p:pic>
        <p:nvPicPr>
          <p:cNvPr id="7" name="Afbeelding 6" descr="Afbeelding met tekst, insect&#10;&#10;Automatisch gegenereerde beschrijving">
            <a:extLst>
              <a:ext uri="{FF2B5EF4-FFF2-40B4-BE49-F238E27FC236}">
                <a16:creationId xmlns:a16="http://schemas.microsoft.com/office/drawing/2014/main" id="{5AD37C91-9A99-427A-F2B1-2B7617DAB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571" y="1828801"/>
            <a:ext cx="3067654" cy="43512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6537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0DEF10-A207-EE4E-B03D-13362496C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Starting</a:t>
            </a:r>
            <a:r>
              <a:rPr lang="nl-NL" dirty="0"/>
              <a:t> point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i="1" dirty="0"/>
              <a:t>Homo </a:t>
            </a:r>
            <a:r>
              <a:rPr lang="nl-NL" i="1" dirty="0" err="1"/>
              <a:t>Florens</a:t>
            </a:r>
            <a:endParaRPr lang="nl-NL" i="1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8C17E16-678A-4147-A52E-9D15F1178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AFF2113-3570-6C45-BC27-FC19086ED8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66862CCC-F0C4-2244-9ACC-2EA5EFBF571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295014" y="1828800"/>
            <a:ext cx="4553973" cy="4351338"/>
          </a:xfrm>
        </p:spPr>
      </p:pic>
    </p:spTree>
    <p:extLst>
      <p:ext uri="{BB962C8B-B14F-4D97-AF65-F5344CB8AC3E}">
        <p14:creationId xmlns:p14="http://schemas.microsoft.com/office/powerpoint/2010/main" val="3585799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AD1899-B94F-F84C-B643-DDCA4A806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Humans</a:t>
            </a:r>
            <a:r>
              <a:rPr lang="nl-NL" dirty="0"/>
              <a:t> as </a:t>
            </a:r>
            <a:r>
              <a:rPr lang="nl-NL" dirty="0" err="1"/>
              <a:t>Expecting</a:t>
            </a:r>
            <a:r>
              <a:rPr lang="nl-NL" dirty="0"/>
              <a:t>, </a:t>
            </a:r>
            <a:r>
              <a:rPr lang="nl-NL" dirty="0" err="1"/>
              <a:t>Questing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Relating</a:t>
            </a:r>
            <a:r>
              <a:rPr lang="nl-NL" dirty="0"/>
              <a:t> </a:t>
            </a:r>
            <a:r>
              <a:rPr lang="nl-NL" dirty="0" err="1"/>
              <a:t>Beings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2119103-11E6-5243-B922-8B83F6265F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This is where your footer goes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8B690A-7DF1-144A-B660-D642054759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C4FB7-2AE7-714A-B1BE-A251C8AF0DE6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DCAB398-5B24-A347-A48D-17611D24352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6650" y="1828799"/>
            <a:ext cx="8570014" cy="4351283"/>
          </a:xfrm>
        </p:spPr>
        <p:txBody>
          <a:bodyPr>
            <a:normAutofit/>
          </a:bodyPr>
          <a:lstStyle/>
          <a:p>
            <a:r>
              <a:rPr lang="nl-NL" i="1" dirty="0" err="1"/>
              <a:t>Questing</a:t>
            </a:r>
            <a:r>
              <a:rPr lang="nl-NL" dirty="0"/>
              <a:t> as ‘backward-</a:t>
            </a:r>
            <a:r>
              <a:rPr lang="nl-NL" dirty="0" err="1"/>
              <a:t>looking</a:t>
            </a:r>
            <a:r>
              <a:rPr lang="nl-NL" dirty="0"/>
              <a:t> </a:t>
            </a:r>
            <a:r>
              <a:rPr lang="nl-NL" dirty="0" err="1"/>
              <a:t>virtue</a:t>
            </a:r>
            <a:r>
              <a:rPr lang="nl-NL" dirty="0"/>
              <a:t>’ </a:t>
            </a:r>
            <a:r>
              <a:rPr lang="nl-NL" dirty="0">
                <a:sym typeface="Wingdings" pitchFamily="2" charset="2"/>
              </a:rPr>
              <a:t> </a:t>
            </a:r>
            <a:r>
              <a:rPr lang="nl-NL" u="sng" dirty="0" err="1">
                <a:sym typeface="Wingdings" pitchFamily="2" charset="2"/>
              </a:rPr>
              <a:t>identity</a:t>
            </a:r>
            <a:endParaRPr lang="nl-NL" u="sng" dirty="0">
              <a:sym typeface="Wingdings" pitchFamily="2" charset="2"/>
            </a:endParaRPr>
          </a:p>
          <a:p>
            <a:r>
              <a:rPr lang="nl-NL" i="1" dirty="0" err="1"/>
              <a:t>Expecting</a:t>
            </a:r>
            <a:r>
              <a:rPr lang="nl-NL" dirty="0"/>
              <a:t> as ‘forward-</a:t>
            </a:r>
            <a:r>
              <a:rPr lang="nl-NL" dirty="0" err="1"/>
              <a:t>looking</a:t>
            </a:r>
            <a:r>
              <a:rPr lang="nl-NL" dirty="0"/>
              <a:t> </a:t>
            </a:r>
            <a:r>
              <a:rPr lang="nl-NL" dirty="0" err="1"/>
              <a:t>virtue</a:t>
            </a:r>
            <a:r>
              <a:rPr lang="nl-NL" dirty="0"/>
              <a:t>’ </a:t>
            </a:r>
            <a:r>
              <a:rPr lang="nl-NL" dirty="0">
                <a:sym typeface="Wingdings" pitchFamily="2" charset="2"/>
              </a:rPr>
              <a:t> </a:t>
            </a:r>
            <a:r>
              <a:rPr lang="nl-NL" u="sng" dirty="0" err="1">
                <a:sym typeface="Wingdings" pitchFamily="2" charset="2"/>
              </a:rPr>
              <a:t>innovism</a:t>
            </a:r>
            <a:endParaRPr lang="nl-NL" u="sng" dirty="0">
              <a:sym typeface="Wingdings" pitchFamily="2" charset="2"/>
            </a:endParaRPr>
          </a:p>
          <a:p>
            <a:r>
              <a:rPr lang="nl-NL" i="1" dirty="0" err="1"/>
              <a:t>Relating</a:t>
            </a:r>
            <a:r>
              <a:rPr lang="nl-NL" dirty="0"/>
              <a:t> as ‘a commitment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true</a:t>
            </a:r>
            <a:r>
              <a:rPr lang="nl-NL" dirty="0"/>
              <a:t> </a:t>
            </a:r>
            <a:r>
              <a:rPr lang="nl-NL" dirty="0" err="1"/>
              <a:t>good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’ </a:t>
            </a:r>
            <a:r>
              <a:rPr lang="nl-NL" dirty="0">
                <a:sym typeface="Wingdings" pitchFamily="2" charset="2"/>
              </a:rPr>
              <a:t> </a:t>
            </a:r>
            <a:r>
              <a:rPr lang="nl-NL" u="sng" dirty="0"/>
              <a:t>attachment</a:t>
            </a:r>
            <a:r>
              <a:rPr lang="nl-NL" dirty="0"/>
              <a:t>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sz="2200" dirty="0"/>
              <a:t>Source: Deirdre </a:t>
            </a:r>
            <a:r>
              <a:rPr lang="nl-NL" sz="2200" dirty="0" err="1"/>
              <a:t>McCloskey</a:t>
            </a:r>
            <a:r>
              <a:rPr lang="nl-NL" sz="2200" dirty="0"/>
              <a:t>, </a:t>
            </a:r>
            <a:r>
              <a:rPr lang="nl-NL" sz="2200" i="1" dirty="0"/>
              <a:t>The Bourgeois </a:t>
            </a:r>
            <a:r>
              <a:rPr lang="nl-NL" sz="2200" i="1" dirty="0" err="1"/>
              <a:t>Virtues</a:t>
            </a:r>
            <a:r>
              <a:rPr lang="nl-NL" sz="2200" i="1" dirty="0"/>
              <a:t> </a:t>
            </a:r>
            <a:r>
              <a:rPr lang="nl-NL" sz="2200" dirty="0"/>
              <a:t>(2006)</a:t>
            </a:r>
          </a:p>
        </p:txBody>
      </p:sp>
    </p:spTree>
    <p:extLst>
      <p:ext uri="{BB962C8B-B14F-4D97-AF65-F5344CB8AC3E}">
        <p14:creationId xmlns:p14="http://schemas.microsoft.com/office/powerpoint/2010/main" val="2143103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ILSE - ETF Leuven">
      <a:dk1>
        <a:srgbClr val="000000"/>
      </a:dk1>
      <a:lt1>
        <a:srgbClr val="FFFFFF"/>
      </a:lt1>
      <a:dk2>
        <a:srgbClr val="015E69"/>
      </a:dk2>
      <a:lt2>
        <a:srgbClr val="FCFFFF"/>
      </a:lt2>
      <a:accent1>
        <a:srgbClr val="90C689"/>
      </a:accent1>
      <a:accent2>
        <a:srgbClr val="438587"/>
      </a:accent2>
      <a:accent3>
        <a:srgbClr val="A52B0B"/>
      </a:accent3>
      <a:accent4>
        <a:srgbClr val="EB5A2D"/>
      </a:accent4>
      <a:accent5>
        <a:srgbClr val="C4C7CA"/>
      </a:accent5>
      <a:accent6>
        <a:srgbClr val="99989A"/>
      </a:accent6>
      <a:hlink>
        <a:srgbClr val="A52B0B"/>
      </a:hlink>
      <a:folHlink>
        <a:srgbClr val="90C68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-ETF-288_Powerpoint update 2020_05" id="{0E959770-4FAE-BF46-B2D7-6F9C8E0823CD}" vid="{46640AC0-1FE2-AC4B-B8CD-0EA5485D7213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da4073-45f5-469e-98e9-ec735e887568">
      <Terms xmlns="http://schemas.microsoft.com/office/infopath/2007/PartnerControls"/>
    </lcf76f155ced4ddcb4097134ff3c332f>
    <TaxCatchAll xmlns="f1a429af-47b9-4447-8fed-0fe7ad4c9df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C11A528EB2014CB327710A886E5BFA" ma:contentTypeVersion="13" ma:contentTypeDescription="Een nieuw document maken." ma:contentTypeScope="" ma:versionID="17638a81a3246b76eaccbbb8f12ade16">
  <xsd:schema xmlns:xsd="http://www.w3.org/2001/XMLSchema" xmlns:xs="http://www.w3.org/2001/XMLSchema" xmlns:p="http://schemas.microsoft.com/office/2006/metadata/properties" xmlns:ns2="97da4073-45f5-469e-98e9-ec735e887568" xmlns:ns3="f1a429af-47b9-4447-8fed-0fe7ad4c9dfc" targetNamespace="http://schemas.microsoft.com/office/2006/metadata/properties" ma:root="true" ma:fieldsID="290ca9a68aaebe19b69a8c877b9bcb34" ns2:_="" ns3:_="">
    <xsd:import namespace="97da4073-45f5-469e-98e9-ec735e887568"/>
    <xsd:import namespace="f1a429af-47b9-4447-8fed-0fe7ad4c9d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da4073-45f5-469e-98e9-ec735e8875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327af44c-8ffc-48dd-88f2-04b53b1915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a429af-47b9-4447-8fed-0fe7ad4c9df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0231ad8-01ae-4fc8-994b-6b2f891a65cb}" ma:internalName="TaxCatchAll" ma:showField="CatchAllData" ma:web="f1a429af-47b9-4447-8fed-0fe7ad4c9d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A1861B-CED4-4427-BD86-AF0149F6A60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70C236E-A630-495D-AD7A-3C2D026151A9}"/>
</file>

<file path=customXml/itemProps3.xml><?xml version="1.0" encoding="utf-8"?>
<ds:datastoreItem xmlns:ds="http://schemas.openxmlformats.org/officeDocument/2006/customXml" ds:itemID="{70BE56E0-BCB0-4358-AAE7-E50EF3F2C0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Office-thema</Template>
  <TotalTime>4920</TotalTime>
  <Words>1247</Words>
  <Application>Microsoft Macintosh PowerPoint</Application>
  <PresentationFormat>On-screen Show (4:3)</PresentationFormat>
  <Paragraphs>144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System Font Regular</vt:lpstr>
      <vt:lpstr>Wingdings</vt:lpstr>
      <vt:lpstr>Office-thema</vt:lpstr>
      <vt:lpstr>Homo Florens</vt:lpstr>
      <vt:lpstr>The Importance of Reflection on Anthropology in Economics (and beyond)</vt:lpstr>
      <vt:lpstr>Homo Economicus: A Successful Model</vt:lpstr>
      <vt:lpstr>PowerPoint Presentation</vt:lpstr>
      <vt:lpstr>Our Proposal: Broadening (Economic) Anthropology</vt:lpstr>
      <vt:lpstr>The Importance of a Renewed Anthropology</vt:lpstr>
      <vt:lpstr>Anthropology in the Sustainability Discourse</vt:lpstr>
      <vt:lpstr>Starting point for the Homo Florens</vt:lpstr>
      <vt:lpstr>Humans as Expecting, Questing and Relating Beings</vt:lpstr>
      <vt:lpstr>An Operationalization: The Four Drives</vt:lpstr>
      <vt:lpstr>Focus on the Four Drives in the Context of Sustainability</vt:lpstr>
      <vt:lpstr>Drive 1: Survival </vt:lpstr>
      <vt:lpstr>The Survival Drive in the Context of Sustainability</vt:lpstr>
      <vt:lpstr>Despair as Threat to the Drive to Survival</vt:lpstr>
      <vt:lpstr>Drive 2: Mastery</vt:lpstr>
      <vt:lpstr>The Mastery Drive in the Context of Sustainability</vt:lpstr>
      <vt:lpstr>Challenges to the Mastery Drive in Sustainability</vt:lpstr>
      <vt:lpstr>Drive 3: Relating</vt:lpstr>
      <vt:lpstr>The Importance of Relating in the Broad Spectrum of Political Ecology</vt:lpstr>
      <vt:lpstr>The Findhorn Foundation on the Island Erraid</vt:lpstr>
      <vt:lpstr>Challenges Pertaining to Relating</vt:lpstr>
      <vt:lpstr>Drive 4: Giving/Experiencing Meaning</vt:lpstr>
      <vt:lpstr>Ecocentrism as New Meaning Paradigm</vt:lpstr>
      <vt:lpstr>Anthropocentrism as Meaning Paradigm</vt:lpstr>
      <vt:lpstr>Problems with the Meaning Drive</vt:lpstr>
      <vt:lpstr>Summary</vt:lpstr>
      <vt:lpstr>Room for Questions &amp; Discussion</vt:lpstr>
      <vt:lpstr>Group Work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Title. Length and transparent text frame are flexible</dc:title>
  <dc:creator>Danielle Knot</dc:creator>
  <cp:lastModifiedBy>Peter Luijten</cp:lastModifiedBy>
  <cp:revision>21</cp:revision>
  <cp:lastPrinted>2020-05-14T12:07:01Z</cp:lastPrinted>
  <dcterms:created xsi:type="dcterms:W3CDTF">2020-06-11T09:40:36Z</dcterms:created>
  <dcterms:modified xsi:type="dcterms:W3CDTF">2023-05-19T10:11:29Z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0x010100A6C11A528EB2014CB327710A886E5BFA</vt:lpwstr>
  </property>
</Properties>
</file>